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68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324" r:id="rId29"/>
    <p:sldId id="285" r:id="rId30"/>
    <p:sldId id="284" r:id="rId31"/>
    <p:sldId id="286" r:id="rId32"/>
    <p:sldId id="287" r:id="rId33"/>
    <p:sldId id="288" r:id="rId34"/>
    <p:sldId id="325" r:id="rId35"/>
    <p:sldId id="289" r:id="rId36"/>
    <p:sldId id="290" r:id="rId37"/>
    <p:sldId id="291" r:id="rId38"/>
    <p:sldId id="292" r:id="rId39"/>
    <p:sldId id="293" r:id="rId40"/>
    <p:sldId id="30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7" r:id="rId63"/>
    <p:sldId id="318" r:id="rId64"/>
    <p:sldId id="319" r:id="rId65"/>
    <p:sldId id="322" r:id="rId66"/>
    <p:sldId id="323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965" autoAdjust="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3496524739963588E-2"/>
          <c:y val="0.13139678720303657"/>
          <c:w val="0.89261458637114865"/>
          <c:h val="0.7506394945340945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родилось</c:v>
                </c:pt>
              </c:strCache>
            </c:strRef>
          </c:tx>
          <c:dLbls>
            <c:dLbl>
              <c:idx val="1"/>
              <c:layout>
                <c:manualLayout>
                  <c:x val="4.6296296296296528E-3"/>
                  <c:y val="-6.9259541950989047E-3"/>
                </c:manualLayout>
              </c:layout>
              <c:showVal val="1"/>
            </c:dLbl>
            <c:dLbl>
              <c:idx val="2"/>
              <c:layout>
                <c:manualLayout>
                  <c:x val="1.5430883639545136E-3"/>
                  <c:y val="-1.1777971623535237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2007 год</c:v>
                </c:pt>
                <c:pt idx="1">
                  <c:v>2008 год</c:v>
                </c:pt>
                <c:pt idx="2">
                  <c:v>2009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393</c:v>
                </c:pt>
                <c:pt idx="1">
                  <c:v>490</c:v>
                </c:pt>
                <c:pt idx="2">
                  <c:v>471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умерло</c:v>
                </c:pt>
              </c:strCache>
            </c:strRef>
          </c:tx>
          <c:dLbls>
            <c:dLbl>
              <c:idx val="2"/>
              <c:layout>
                <c:manualLayout>
                  <c:x val="3.0862982404977314E-3"/>
                  <c:y val="1.3599941649807552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2007 год</c:v>
                </c:pt>
                <c:pt idx="1">
                  <c:v>2008 год</c:v>
                </c:pt>
                <c:pt idx="2">
                  <c:v>2009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520</c:v>
                </c:pt>
                <c:pt idx="1">
                  <c:v>532</c:v>
                </c:pt>
                <c:pt idx="2">
                  <c:v>441</c:v>
                </c:pt>
              </c:numCache>
            </c:numRef>
          </c:val>
        </c:ser>
        <c:axId val="96035968"/>
        <c:axId val="96037504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миграция</c:v>
                </c:pt>
              </c:strCache>
            </c:strRef>
          </c:tx>
          <c:marker>
            <c:symbol val="none"/>
          </c:marker>
          <c:dLbls>
            <c:dLbl>
              <c:idx val="2"/>
              <c:layout>
                <c:manualLayout>
                  <c:x val="-1.6975308641975426E-2"/>
                  <c:y val="9.1318972211457558E-2"/>
                </c:manualLayout>
              </c:layout>
              <c:dLblPos val="t"/>
              <c:showVal val="1"/>
            </c:dLbl>
            <c:dLblPos val="t"/>
            <c:showVal val="1"/>
          </c:dLbls>
          <c:cat>
            <c:strRef>
              <c:f>Лист1!$A$2:$A$4</c:f>
              <c:strCache>
                <c:ptCount val="3"/>
                <c:pt idx="0">
                  <c:v>2007 год</c:v>
                </c:pt>
                <c:pt idx="1">
                  <c:v>2008 год</c:v>
                </c:pt>
                <c:pt idx="2">
                  <c:v>2009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-82</c:v>
                </c:pt>
                <c:pt idx="1">
                  <c:v>-132</c:v>
                </c:pt>
                <c:pt idx="2">
                  <c:v>-103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убыль населения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9.2592592592593455E-3"/>
                  <c:y val="9.0451957091902346E-2"/>
                </c:manualLayout>
              </c:layout>
              <c:dLblPos val="t"/>
              <c:showVal val="1"/>
            </c:dLbl>
            <c:dLbl>
              <c:idx val="1"/>
              <c:layout>
                <c:manualLayout>
                  <c:x val="7.7160493827161019E-3"/>
                  <c:y val="9.5477065819230725E-2"/>
                </c:manualLayout>
              </c:layout>
              <c:dLblPos val="t"/>
              <c:showVal val="1"/>
            </c:dLbl>
            <c:dLbl>
              <c:idx val="2"/>
              <c:layout>
                <c:manualLayout>
                  <c:x val="-1.5432098765432174E-2"/>
                  <c:y val="3.4682264046417773E-4"/>
                </c:manualLayout>
              </c:layout>
              <c:dLblPos val="t"/>
              <c:showVal val="1"/>
            </c:dLbl>
            <c:dLblPos val="t"/>
            <c:showVal val="1"/>
          </c:dLbls>
          <c:cat>
            <c:strRef>
              <c:f>Лист1!$A$2:$A$4</c:f>
              <c:strCache>
                <c:ptCount val="3"/>
                <c:pt idx="0">
                  <c:v>2007 год</c:v>
                </c:pt>
                <c:pt idx="1">
                  <c:v>2008 год</c:v>
                </c:pt>
                <c:pt idx="2">
                  <c:v>2009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-209</c:v>
                </c:pt>
                <c:pt idx="1">
                  <c:v>-174</c:v>
                </c:pt>
                <c:pt idx="2">
                  <c:v>-73</c:v>
                </c:pt>
              </c:numCache>
            </c:numRef>
          </c:val>
        </c:ser>
        <c:dLbls>
          <c:showVal val="1"/>
        </c:dLbls>
        <c:marker val="1"/>
        <c:axId val="96035968"/>
        <c:axId val="96037504"/>
      </c:lineChart>
      <c:catAx>
        <c:axId val="96035968"/>
        <c:scaling>
          <c:orientation val="minMax"/>
        </c:scaling>
        <c:axPos val="b"/>
        <c:numFmt formatCode="General" sourceLinked="1"/>
        <c:majorTickMark val="none"/>
        <c:tickLblPos val="none"/>
        <c:crossAx val="96037504"/>
        <c:crosses val="autoZero"/>
        <c:auto val="1"/>
        <c:lblAlgn val="ctr"/>
        <c:lblOffset val="100"/>
      </c:catAx>
      <c:valAx>
        <c:axId val="9603750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9603596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3998128706133953E-2"/>
          <c:y val="5.6085522572764758E-2"/>
          <c:w val="0.91211298240497718"/>
          <c:h val="0.6744966761769866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общеобразовательные школы</c:v>
                </c:pt>
              </c:strCache>
            </c:strRef>
          </c:tx>
          <c:dLbls>
            <c:dLbl>
              <c:idx val="0"/>
              <c:layout>
                <c:manualLayout>
                  <c:x val="-2.00617283950617E-2"/>
                  <c:y val="-3.3672391930733854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-1.5432098765432208E-3"/>
                  <c:y val="-5.6120653217889761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3.8580246913580245E-2"/>
                  <c:y val="-5.612065321788976E-3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19.100000000000001</c:v>
                </c:pt>
                <c:pt idx="1">
                  <c:v>24.7</c:v>
                </c:pt>
                <c:pt idx="2">
                  <c:v>23.1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специальные коррекционные школы</c:v>
                </c:pt>
              </c:strCache>
            </c:strRef>
          </c:tx>
          <c:dLbls>
            <c:dLbl>
              <c:idx val="0"/>
              <c:layout>
                <c:manualLayout>
                  <c:x val="-4.9382716049383359E-2"/>
                  <c:y val="5.612065321788976E-3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-6.1728395061728392E-3"/>
                  <c:y val="-4.770255523520673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3.7037037037037056E-2"/>
                  <c:y val="-3.6478424591628381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50.9</c:v>
                </c:pt>
                <c:pt idx="1">
                  <c:v>67.400000000000006</c:v>
                </c:pt>
                <c:pt idx="2">
                  <c:v>78.900000000000006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учреждения дошкольного образования</c:v>
                </c:pt>
              </c:strCache>
            </c:strRef>
          </c:tx>
          <c:dLbls>
            <c:dLbl>
              <c:idx val="0"/>
              <c:layout>
                <c:manualLayout>
                  <c:x val="-2.00617283950617E-2"/>
                  <c:y val="-3.3672391930733854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-3.0864197530864439E-3"/>
                  <c:y val="-4.4896522574312023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1.3888888888889015E-2"/>
                  <c:y val="-5.0508587896100833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31.4</c:v>
                </c:pt>
                <c:pt idx="1">
                  <c:v>40.9</c:v>
                </c:pt>
                <c:pt idx="2">
                  <c:v>33.4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учреждения дополнительного образования</c:v>
                </c:pt>
              </c:strCache>
            </c:strRef>
          </c:tx>
          <c:dLbls>
            <c:dLbl>
              <c:idx val="0"/>
              <c:layout>
                <c:manualLayout>
                  <c:x val="-3.3950617283950615E-2"/>
                  <c:y val="-1.1224130643578103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4.6296296296296675E-3"/>
                  <c:y val="-4.2090489913417926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4.1666666666666664E-2"/>
                  <c:y val="-1.9642228626261561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9.6</c:v>
                </c:pt>
                <c:pt idx="1">
                  <c:v>12</c:v>
                </c:pt>
                <c:pt idx="2">
                  <c:v>6.5</c:v>
                </c:pt>
              </c:numCache>
            </c:numRef>
          </c:val>
        </c:ser>
        <c:dLbls>
          <c:showVal val="1"/>
        </c:dLbls>
        <c:marker val="1"/>
        <c:axId val="104812544"/>
        <c:axId val="104814080"/>
      </c:lineChart>
      <c:catAx>
        <c:axId val="104812544"/>
        <c:scaling>
          <c:orientation val="minMax"/>
        </c:scaling>
        <c:axPos val="b"/>
        <c:numFmt formatCode="General" sourceLinked="1"/>
        <c:tickLblPos val="nextTo"/>
        <c:crossAx val="104814080"/>
        <c:crosses val="autoZero"/>
        <c:auto val="1"/>
        <c:lblAlgn val="ctr"/>
        <c:lblOffset val="100"/>
      </c:catAx>
      <c:valAx>
        <c:axId val="104814080"/>
        <c:scaling>
          <c:orientation val="minMax"/>
        </c:scaling>
        <c:axPos val="l"/>
        <c:majorGridlines/>
        <c:numFmt formatCode="General" sourceLinked="1"/>
        <c:tickLblPos val="nextTo"/>
        <c:crossAx val="104812544"/>
        <c:crosses val="autoZero"/>
        <c:crossBetween val="between"/>
      </c:val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оплата труда с начислениями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94.5</c:v>
                </c:pt>
                <c:pt idx="1">
                  <c:v>109.8</c:v>
                </c:pt>
                <c:pt idx="2">
                  <c:v>116.9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капитального характера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12.1</c:v>
                </c:pt>
                <c:pt idx="1">
                  <c:v>14.9</c:v>
                </c:pt>
                <c:pt idx="2">
                  <c:v>85.5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текущие расходы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ru-RU" sz="1400" dirty="0" smtClean="0"/>
                      <a:t>58,9</a:t>
                    </a: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ru-RU" sz="1400" dirty="0" smtClean="0"/>
                      <a:t>63,7</a:t>
                    </a:r>
                    <a:endParaRPr lang="en-US" sz="1400" dirty="0"/>
                  </a:p>
                </c:rich>
              </c:tx>
              <c:spPr/>
              <c:showVal val="1"/>
            </c:dLbl>
            <c:dLbl>
              <c:idx val="2"/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ru-RU" sz="1400" dirty="0" smtClean="0"/>
                      <a:t>63,9</a:t>
                    </a:r>
                    <a:endParaRPr lang="en-US" sz="1400" dirty="0"/>
                  </a:p>
                </c:rich>
              </c:tx>
              <c:spPr/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58.9</c:v>
                </c:pt>
                <c:pt idx="1">
                  <c:v>63.7</c:v>
                </c:pt>
                <c:pt idx="2">
                  <c:v>63.9</c:v>
                </c:pt>
              </c:numCache>
            </c:numRef>
          </c:val>
        </c:ser>
        <c:dLbls>
          <c:showVal val="1"/>
        </c:dLbls>
        <c:shape val="box"/>
        <c:axId val="104932864"/>
        <c:axId val="104934400"/>
        <c:axId val="0"/>
      </c:bar3DChart>
      <c:catAx>
        <c:axId val="104932864"/>
        <c:scaling>
          <c:orientation val="minMax"/>
        </c:scaling>
        <c:axPos val="b"/>
        <c:numFmt formatCode="General" sourceLinked="1"/>
        <c:tickLblPos val="nextTo"/>
        <c:crossAx val="104934400"/>
        <c:crosses val="autoZero"/>
        <c:auto val="1"/>
        <c:lblAlgn val="ctr"/>
        <c:lblOffset val="100"/>
      </c:catAx>
      <c:valAx>
        <c:axId val="104934400"/>
        <c:scaling>
          <c:orientation val="minMax"/>
        </c:scaling>
        <c:delete val="1"/>
        <c:axPos val="l"/>
        <c:numFmt formatCode="General" sourceLinked="1"/>
        <c:tickLblPos val="nextTo"/>
        <c:crossAx val="104932864"/>
        <c:crosses val="autoZero"/>
        <c:crossBetween val="between"/>
      </c:valAx>
    </c:plotArea>
    <c:legend>
      <c:legendPos val="b"/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оплата труда с начислениями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4.5999999999999996</c:v>
                </c:pt>
                <c:pt idx="1">
                  <c:v>6.2</c:v>
                </c:pt>
                <c:pt idx="2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капитального характера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0.8</c:v>
                </c:pt>
                <c:pt idx="1">
                  <c:v>1.3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текущие расходы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</c:v>
                </c:pt>
                <c:pt idx="1">
                  <c:v>5.9</c:v>
                </c:pt>
                <c:pt idx="2">
                  <c:v>5.7</c:v>
                </c:pt>
              </c:numCache>
            </c:numRef>
          </c:val>
        </c:ser>
        <c:dLbls>
          <c:showVal val="1"/>
        </c:dLbls>
        <c:shape val="box"/>
        <c:axId val="110433408"/>
        <c:axId val="110434944"/>
        <c:axId val="0"/>
      </c:bar3DChart>
      <c:catAx>
        <c:axId val="110433408"/>
        <c:scaling>
          <c:orientation val="minMax"/>
        </c:scaling>
        <c:axPos val="b"/>
        <c:numFmt formatCode="General" sourceLinked="1"/>
        <c:tickLblPos val="nextTo"/>
        <c:crossAx val="110434944"/>
        <c:crosses val="autoZero"/>
        <c:auto val="1"/>
        <c:lblAlgn val="ctr"/>
        <c:lblOffset val="100"/>
      </c:catAx>
      <c:valAx>
        <c:axId val="110434944"/>
        <c:scaling>
          <c:orientation val="minMax"/>
        </c:scaling>
        <c:delete val="1"/>
        <c:axPos val="l"/>
        <c:numFmt formatCode="General" sourceLinked="1"/>
        <c:tickLblPos val="nextTo"/>
        <c:crossAx val="110433408"/>
        <c:crosses val="autoZero"/>
        <c:crossBetween val="between"/>
      </c:val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оплата труда с начислениями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2.9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капитального характера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8.4</c:v>
                </c:pt>
                <c:pt idx="1">
                  <c:v>3.7</c:v>
                </c:pt>
                <c:pt idx="2">
                  <c:v>18.7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текущие расходы</c:v>
                </c:pt>
              </c:strCache>
            </c:strRef>
          </c:tx>
          <c:dLbls>
            <c:dLbl>
              <c:idx val="0"/>
              <c:layout>
                <c:manualLayout>
                  <c:x val="1.3888888888888954E-2"/>
                  <c:y val="-4.2090489913417649E-2"/>
                </c:manualLayout>
              </c:layout>
              <c:showVal val="1"/>
            </c:dLbl>
            <c:dLbl>
              <c:idx val="1"/>
              <c:layout>
                <c:manualLayout>
                  <c:x val="3.0864197530864317E-3"/>
                  <c:y val="-8.4180979826834704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0.9</c:v>
                </c:pt>
                <c:pt idx="1">
                  <c:v>3.7</c:v>
                </c:pt>
                <c:pt idx="2">
                  <c:v>5.2</c:v>
                </c:pt>
              </c:numCache>
            </c:numRef>
          </c:val>
        </c:ser>
        <c:shape val="box"/>
        <c:axId val="111110400"/>
        <c:axId val="111120384"/>
        <c:axId val="0"/>
      </c:bar3DChart>
      <c:catAx>
        <c:axId val="111110400"/>
        <c:scaling>
          <c:orientation val="minMax"/>
        </c:scaling>
        <c:axPos val="b"/>
        <c:numFmt formatCode="General" sourceLinked="1"/>
        <c:tickLblPos val="nextTo"/>
        <c:crossAx val="111120384"/>
        <c:crosses val="autoZero"/>
        <c:auto val="1"/>
        <c:lblAlgn val="ctr"/>
        <c:lblOffset val="100"/>
      </c:catAx>
      <c:valAx>
        <c:axId val="111120384"/>
        <c:scaling>
          <c:orientation val="minMax"/>
        </c:scaling>
        <c:delete val="1"/>
        <c:axPos val="l"/>
        <c:numFmt formatCode="General" sourceLinked="1"/>
        <c:tickLblPos val="nextTo"/>
        <c:crossAx val="111110400"/>
        <c:crosses val="autoZero"/>
        <c:crossBetween val="between"/>
      </c:val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58"/>
          <c:dLbls>
            <c:dLbl>
              <c:idx val="0"/>
              <c:layout>
                <c:manualLayout>
                  <c:x val="-7.716049382716029E-3"/>
                  <c:y val="0.13219350528083787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4351851851851852"/>
                  <c:y val="-4.7863230683722946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0.15123456790123471"/>
                  <c:y val="2.2792014611296612E-3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0339506172839506"/>
                  <c:y val="8.66096555229268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Про-во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и распределение э/энергии, </a:t>
                    </a:r>
                    <a:r>
                      <a:rPr lang="ru-RU" dirty="0" smtClean="0"/>
                      <a:t>т/энергии, газа </a:t>
                    </a:r>
                    <a:r>
                      <a:rPr lang="ru-RU" dirty="0"/>
                      <a:t>и воды
29%</a:t>
                    </a:r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-1.2345679012345722E-2"/>
                  <c:y val="9.1168058445186204E-2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-8.6419753086419679E-2"/>
                  <c:y val="7.2934446756149032E-2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-0.14351864003110779"/>
                  <c:y val="2.5071216072426482E-2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-0.12808641975308638"/>
                  <c:y val="2.2792014611296612E-3"/>
                </c:manualLayout>
              </c:layout>
              <c:showCatName val="1"/>
              <c:showPercent val="1"/>
            </c:dLbl>
            <c:dLbl>
              <c:idx val="8"/>
              <c:layout>
                <c:manualLayout>
                  <c:x val="-9.8765432098765871E-2"/>
                  <c:y val="-5.4700835067111833E-2"/>
                </c:manualLayout>
              </c:layout>
              <c:showCatName val="1"/>
              <c:showPercent val="1"/>
            </c:dLbl>
            <c:dLbl>
              <c:idx val="9"/>
              <c:layout>
                <c:manualLayout>
                  <c:x val="0.12654320987654324"/>
                  <c:y val="0.13219368474551987"/>
                </c:manualLayout>
              </c:layout>
              <c:showCatName val="1"/>
              <c:showPercent val="1"/>
            </c:dLbl>
            <c:dLbl>
              <c:idx val="10"/>
              <c:layout>
                <c:manualLayout>
                  <c:x val="-3.7037037037037056E-2"/>
                  <c:y val="-8.8888856984057019E-2"/>
                </c:manualLayout>
              </c:layout>
              <c:showCatName val="1"/>
              <c:showPercent val="1"/>
            </c:dLbl>
            <c:dLbl>
              <c:idx val="11"/>
              <c:layout>
                <c:manualLayout>
                  <c:x val="-3.0864197530864286E-2"/>
                  <c:y val="-0.10732435969108178"/>
                </c:manualLayout>
              </c:layout>
              <c:showCatName val="1"/>
              <c:showPercent val="1"/>
            </c:dLbl>
            <c:dLbl>
              <c:idx val="12"/>
              <c:layout>
                <c:manualLayout>
                  <c:x val="0.13117283950617284"/>
                  <c:y val="-0.10484326721196413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Лист1!$A$2:$A$16</c:f>
              <c:strCache>
                <c:ptCount val="13"/>
                <c:pt idx="0">
                  <c:v>Сельское хозяйство</c:v>
                </c:pt>
                <c:pt idx="1">
                  <c:v>Обработка древесины</c:v>
                </c:pt>
                <c:pt idx="2">
                  <c:v>Издательская и полиграф. деятельность</c:v>
                </c:pt>
                <c:pt idx="3">
                  <c:v>Про-во и распределение э/энергии, газа и воды</c:v>
                </c:pt>
                <c:pt idx="4">
                  <c:v>Строительство</c:v>
                </c:pt>
                <c:pt idx="5">
                  <c:v>Торговля</c:v>
                </c:pt>
                <c:pt idx="6">
                  <c:v>Гостиницы и рестораны</c:v>
                </c:pt>
                <c:pt idx="7">
                  <c:v>Транспорт и связь</c:v>
                </c:pt>
                <c:pt idx="8">
                  <c:v>Операции с недвижимым имуществом</c:v>
                </c:pt>
                <c:pt idx="9">
                  <c:v>Государственное управление</c:v>
                </c:pt>
                <c:pt idx="10">
                  <c:v>Образование</c:v>
                </c:pt>
                <c:pt idx="11">
                  <c:v>Здравоохранение</c:v>
                </c:pt>
                <c:pt idx="12">
                  <c:v>Предоставление прочих услуг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1</c:v>
                </c:pt>
                <c:pt idx="1">
                  <c:v>21.1</c:v>
                </c:pt>
                <c:pt idx="2">
                  <c:v>0.4</c:v>
                </c:pt>
                <c:pt idx="3">
                  <c:v>29.1</c:v>
                </c:pt>
                <c:pt idx="4">
                  <c:v>6</c:v>
                </c:pt>
                <c:pt idx="5">
                  <c:v>9</c:v>
                </c:pt>
                <c:pt idx="6">
                  <c:v>3.9</c:v>
                </c:pt>
                <c:pt idx="7">
                  <c:v>11.6</c:v>
                </c:pt>
                <c:pt idx="8">
                  <c:v>2.5</c:v>
                </c:pt>
                <c:pt idx="9">
                  <c:v>0.5</c:v>
                </c:pt>
                <c:pt idx="10">
                  <c:v>8.1</c:v>
                </c:pt>
                <c:pt idx="11">
                  <c:v>3.9</c:v>
                </c:pt>
                <c:pt idx="12">
                  <c:v>2.9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про-во пищевых продуктов</c:v>
                </c:pt>
              </c:strCache>
            </c:strRef>
          </c:tx>
          <c:dLbls>
            <c:dLbl>
              <c:idx val="0"/>
              <c:layout>
                <c:manualLayout>
                  <c:x val="-7.407407407407407E-2"/>
                  <c:y val="-4.8705899588377625E-3"/>
                </c:manualLayout>
              </c:layout>
              <c:showVal val="1"/>
            </c:dLbl>
            <c:dLbl>
              <c:idx val="1"/>
              <c:layout>
                <c:manualLayout>
                  <c:x val="-7.7160493827160878E-2"/>
                  <c:y val="-2.4352949794188778E-3"/>
                </c:manualLayout>
              </c:layout>
              <c:showVal val="1"/>
            </c:dLbl>
            <c:dLbl>
              <c:idx val="2"/>
              <c:layout>
                <c:manualLayout>
                  <c:x val="-7.2530864197530909E-2"/>
                  <c:y val="-4.8705899588377625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1.3</c:v>
                </c:pt>
                <c:pt idx="1">
                  <c:v>1.4</c:v>
                </c:pt>
                <c:pt idx="2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обработка древесины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36.800000000000004</c:v>
                </c:pt>
                <c:pt idx="1">
                  <c:v>37.700000000000003</c:v>
                </c:pt>
                <c:pt idx="2">
                  <c:v>40.700000000000003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издат. и полиграф. деят-ть</c:v>
                </c:pt>
              </c:strCache>
            </c:strRef>
          </c:tx>
          <c:dLbls>
            <c:dLbl>
              <c:idx val="2"/>
              <c:layout>
                <c:manualLayout>
                  <c:x val="-3.0864197530864317E-3"/>
                  <c:y val="4.8705899588377625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4.5</c:v>
                </c:pt>
                <c:pt idx="1">
                  <c:v>3.8</c:v>
                </c:pt>
                <c:pt idx="2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деят-ть по обеспеч. работосп-ти э/сетей</c:v>
                </c:pt>
              </c:strCache>
            </c:strRef>
          </c:tx>
          <c:dLbls>
            <c:dLbl>
              <c:idx val="0"/>
              <c:layout>
                <c:manualLayout>
                  <c:x val="-8.1790123456790167E-2"/>
                  <c:y val="2.4352949794188778E-3"/>
                </c:manualLayout>
              </c:layout>
              <c:showVal val="1"/>
            </c:dLbl>
            <c:dLbl>
              <c:idx val="1"/>
              <c:layout>
                <c:manualLayout>
                  <c:x val="-6.9444565957033424E-2"/>
                  <c:y val="-7.3058849382566385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1.8</c:v>
                </c:pt>
                <c:pt idx="1">
                  <c:v>1.6</c:v>
                </c:pt>
                <c:pt idx="2">
                  <c:v>14.7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прво т/энергии и горячей воды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49.3</c:v>
                </c:pt>
                <c:pt idx="1">
                  <c:v>49.8</c:v>
                </c:pt>
                <c:pt idx="2">
                  <c:v>38.9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распределение воды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6.3</c:v>
                </c:pt>
                <c:pt idx="1">
                  <c:v>5.7</c:v>
                </c:pt>
                <c:pt idx="2">
                  <c:v>3.8</c:v>
                </c:pt>
              </c:numCache>
            </c:numRef>
          </c:val>
        </c:ser>
        <c:gapWidth val="55"/>
        <c:gapDepth val="55"/>
        <c:shape val="box"/>
        <c:axId val="95794688"/>
        <c:axId val="95796224"/>
        <c:axId val="0"/>
      </c:bar3DChart>
      <c:catAx>
        <c:axId val="95794688"/>
        <c:scaling>
          <c:orientation val="minMax"/>
        </c:scaling>
        <c:axPos val="b"/>
        <c:numFmt formatCode="General" sourceLinked="1"/>
        <c:majorTickMark val="none"/>
        <c:tickLblPos val="nextTo"/>
        <c:crossAx val="95796224"/>
        <c:crosses val="autoZero"/>
        <c:auto val="1"/>
        <c:lblAlgn val="ctr"/>
        <c:lblOffset val="100"/>
      </c:catAx>
      <c:valAx>
        <c:axId val="9579622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95794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274545542918928"/>
          <c:y val="8.2313162059868356E-2"/>
          <c:w val="0.32799528531155964"/>
          <c:h val="0.80858543110665559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floor>
      <c:spPr>
        <a:noFill/>
        <a:ln w="9525">
          <a:noFill/>
        </a:ln>
      </c:spPr>
    </c:floor>
    <c:plotArea>
      <c:layout/>
      <c:area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инвестиции на душу населения</c:v>
                </c:pt>
              </c:strCache>
            </c:strRef>
          </c:tx>
          <c:dLbls>
            <c:dLbl>
              <c:idx val="0"/>
              <c:layout>
                <c:manualLayout>
                  <c:x val="-2.0061728395061731E-2"/>
                  <c:y val="-0.11785337175756851"/>
                </c:manualLayout>
              </c:layout>
              <c:showVal val="1"/>
            </c:dLbl>
            <c:dLbl>
              <c:idx val="1"/>
              <c:layout>
                <c:manualLayout>
                  <c:x val="1.8518397005929815E-2"/>
                  <c:y val="-0.13188353506204095"/>
                </c:manualLayout>
              </c:layout>
              <c:showVal val="1"/>
            </c:dLbl>
            <c:dLbl>
              <c:idx val="2"/>
              <c:layout>
                <c:manualLayout>
                  <c:x val="-7.7160493827160906E-3"/>
                  <c:y val="-0.190810220940825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7.6</c:v>
                </c:pt>
                <c:pt idx="1">
                  <c:v>6</c:v>
                </c:pt>
                <c:pt idx="2">
                  <c:v>9.6</c:v>
                </c:pt>
              </c:numCache>
            </c:numRef>
          </c:val>
        </c:ser>
        <c:dLbls>
          <c:showVal val="1"/>
        </c:dLbls>
        <c:axId val="111720704"/>
        <c:axId val="111734784"/>
        <c:axId val="110136832"/>
      </c:area3DChart>
      <c:catAx>
        <c:axId val="111720704"/>
        <c:scaling>
          <c:orientation val="minMax"/>
        </c:scaling>
        <c:axPos val="b"/>
        <c:numFmt formatCode="General" sourceLinked="1"/>
        <c:tickLblPos val="nextTo"/>
        <c:crossAx val="111734784"/>
        <c:crosses val="autoZero"/>
        <c:auto val="1"/>
        <c:lblAlgn val="ctr"/>
        <c:lblOffset val="100"/>
      </c:catAx>
      <c:valAx>
        <c:axId val="111734784"/>
        <c:scaling>
          <c:orientation val="minMax"/>
        </c:scaling>
        <c:delete val="1"/>
        <c:axPos val="l"/>
        <c:numFmt formatCode="General" sourceLinked="1"/>
        <c:tickLblPos val="nextTo"/>
        <c:crossAx val="111720704"/>
        <c:crosses val="autoZero"/>
        <c:crossBetween val="midCat"/>
      </c:valAx>
      <c:serAx>
        <c:axId val="110136832"/>
        <c:scaling>
          <c:orientation val="minMax"/>
        </c:scaling>
        <c:delete val="1"/>
        <c:axPos val="b"/>
        <c:tickLblPos val="nextTo"/>
        <c:crossAx val="111734784"/>
        <c:crosses val="autoZero"/>
      </c:ser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  <a:ln w="25400">
          <a:noFill/>
        </a:ln>
      </c:spPr>
    </c:side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ЕНВД</c:v>
                </c:pt>
              </c:strCache>
            </c:strRef>
          </c:tx>
          <c:dLbls>
            <c:dLbl>
              <c:idx val="0"/>
              <c:layout>
                <c:manualLayout>
                  <c:x val="-7.5617283950617592E-2"/>
                  <c:y val="2.806032660894488E-3"/>
                </c:manualLayout>
              </c:layout>
              <c:showVal val="1"/>
            </c:dLbl>
            <c:dLbl>
              <c:idx val="1"/>
              <c:layout>
                <c:manualLayout>
                  <c:x val="-7.2530985710119567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6.7901234567901481E-2"/>
                  <c:y val="5.612065321788976E-3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7.1</c:v>
                </c:pt>
                <c:pt idx="1">
                  <c:v>5.6</c:v>
                </c:pt>
                <c:pt idx="2">
                  <c:v>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прочие собственные доходы2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92.9</c:v>
                </c:pt>
                <c:pt idx="1">
                  <c:v>94.4</c:v>
                </c:pt>
                <c:pt idx="2">
                  <c:v>92.1</c:v>
                </c:pt>
              </c:numCache>
            </c:numRef>
          </c:val>
        </c:ser>
        <c:shape val="box"/>
        <c:axId val="111956736"/>
        <c:axId val="111958272"/>
        <c:axId val="0"/>
      </c:bar3DChart>
      <c:catAx>
        <c:axId val="111956736"/>
        <c:scaling>
          <c:orientation val="minMax"/>
        </c:scaling>
        <c:axPos val="b"/>
        <c:numFmt formatCode="General" sourceLinked="1"/>
        <c:tickLblPos val="nextTo"/>
        <c:crossAx val="111958272"/>
        <c:crosses val="autoZero"/>
        <c:auto val="1"/>
        <c:lblAlgn val="ctr"/>
        <c:lblOffset val="100"/>
      </c:catAx>
      <c:valAx>
        <c:axId val="111958272"/>
        <c:scaling>
          <c:orientation val="minMax"/>
        </c:scaling>
        <c:delete val="1"/>
        <c:axPos val="l"/>
        <c:numFmt formatCode="General" sourceLinked="1"/>
        <c:tickLblPos val="nextTo"/>
        <c:crossAx val="111956736"/>
        <c:crosses val="autoZero"/>
        <c:crossBetween val="midCat"/>
      </c:valAx>
    </c:plotArea>
    <c:legend>
      <c:legendPos val="b"/>
      <c:txPr>
        <a:bodyPr/>
        <a:lstStyle/>
        <a:p>
          <a:pPr rtl="0"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6556466899971004"/>
          <c:y val="0"/>
          <c:w val="0.50282140079712268"/>
          <c:h val="0.9142847610552715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1"/>
          <c:dPt>
            <c:idx val="4"/>
            <c:explosion val="50"/>
          </c:dPt>
          <c:dLbls>
            <c:dLbl>
              <c:idx val="0"/>
              <c:layout>
                <c:manualLayout>
                  <c:x val="-0.1388888888888889"/>
                  <c:y val="-7.9982763194177423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0.12345679012345678"/>
                  <c:y val="-0.10312258407768733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0.14043209876543308"/>
                  <c:y val="9.2599077809518079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0.15432098765432153"/>
                  <c:y val="-4.7702555235206529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0.121913580246914"/>
                  <c:y val="-1.403016330447244E-2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-0.11728395061728412"/>
                  <c:y val="-8.9793045148624254E-2"/>
                </c:manualLayout>
              </c:layout>
              <c:showVal val="1"/>
              <c:showCatName val="1"/>
            </c:dLbl>
            <c:dLbl>
              <c:idx val="6"/>
              <c:layout>
                <c:manualLayout>
                  <c:x val="0.16203703703703759"/>
                  <c:y val="7.1294322653293815E-2"/>
                </c:manualLayout>
              </c:layout>
              <c:showVal val="1"/>
              <c:showCatName val="1"/>
            </c:dLbl>
            <c:dLbl>
              <c:idx val="7"/>
              <c:layout>
                <c:manualLayout>
                  <c:x val="0.11574074074074107"/>
                  <c:y val="7.01508165223622E-2"/>
                </c:manualLayout>
              </c:layout>
              <c:showVal val="1"/>
              <c:showCatName val="1"/>
            </c:dLbl>
            <c:dLbl>
              <c:idx val="8"/>
              <c:layout>
                <c:manualLayout>
                  <c:x val="9.2592592592593767E-3"/>
                  <c:y val="0.13468956772293542"/>
                </c:manualLayout>
              </c:layout>
              <c:showVal val="1"/>
              <c:showCatName val="1"/>
            </c:dLbl>
            <c:dLbl>
              <c:idx val="9"/>
              <c:layout>
                <c:manualLayout>
                  <c:x val="1.6975308641975374E-2"/>
                  <c:y val="-0.15994386167098643"/>
                </c:manualLayout>
              </c:layout>
              <c:showVal val="1"/>
              <c:showCatName val="1"/>
            </c:dLbl>
            <c:dLbl>
              <c:idx val="10"/>
              <c:layout>
                <c:manualLayout>
                  <c:x val="-0.11419753086419751"/>
                  <c:y val="7.8568914505045925E-2"/>
                </c:manualLayout>
              </c:layout>
              <c:showVal val="1"/>
              <c:showCatName val="1"/>
            </c:dLbl>
            <c:dLbl>
              <c:idx val="11"/>
              <c:layout>
                <c:manualLayout>
                  <c:x val="-0.14506172839506173"/>
                  <c:y val="-1.597864481380784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Здравоохранение; 335</a:t>
                    </a:r>
                    <a:endParaRPr lang="ru-RU" dirty="0"/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Лист1!$A$2:$A$13</c:f>
              <c:strCache>
                <c:ptCount val="12"/>
                <c:pt idx="0">
                  <c:v>Лесное хозяйство</c:v>
                </c:pt>
                <c:pt idx="1">
                  <c:v>Обрабатывающие производства (без деревообработки)</c:v>
                </c:pt>
                <c:pt idx="2">
                  <c:v>обработка древесины</c:v>
                </c:pt>
                <c:pt idx="3">
                  <c:v>Производство и распределение э/энергии, пара, газа и горячей  воды</c:v>
                </c:pt>
                <c:pt idx="4">
                  <c:v>Государственное управление</c:v>
                </c:pt>
                <c:pt idx="5">
                  <c:v>Строительство</c:v>
                </c:pt>
                <c:pt idx="6">
                  <c:v>Гостиницы, рестораны</c:v>
                </c:pt>
                <c:pt idx="7">
                  <c:v>Транспорт и связь</c:v>
                </c:pt>
                <c:pt idx="8">
                  <c:v>Финансовая деятельность</c:v>
                </c:pt>
                <c:pt idx="9">
                  <c:v>Операции с недвижимым имуществом</c:v>
                </c:pt>
                <c:pt idx="10">
                  <c:v>Образование</c:v>
                </c:pt>
                <c:pt idx="11">
                  <c:v>Здравоохранение, соц. услуги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71</c:v>
                </c:pt>
                <c:pt idx="1">
                  <c:v>32</c:v>
                </c:pt>
                <c:pt idx="2">
                  <c:v>30</c:v>
                </c:pt>
                <c:pt idx="3">
                  <c:v>31</c:v>
                </c:pt>
                <c:pt idx="4">
                  <c:v>113</c:v>
                </c:pt>
                <c:pt idx="5">
                  <c:v>1</c:v>
                </c:pt>
                <c:pt idx="6">
                  <c:v>6</c:v>
                </c:pt>
                <c:pt idx="7">
                  <c:v>89</c:v>
                </c:pt>
                <c:pt idx="8">
                  <c:v>42</c:v>
                </c:pt>
                <c:pt idx="9">
                  <c:v>30</c:v>
                </c:pt>
                <c:pt idx="10">
                  <c:v>44</c:v>
                </c:pt>
                <c:pt idx="11">
                  <c:v>335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area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зарегистрированных безработных</c:v>
                </c:pt>
              </c:strCache>
            </c:strRef>
          </c:tx>
          <c:dLbls>
            <c:dLbl>
              <c:idx val="0"/>
              <c:layout>
                <c:manualLayout>
                  <c:x val="1.3888888888888954E-2"/>
                  <c:y val="-8.6987012487729137E-2"/>
                </c:manualLayout>
              </c:layout>
              <c:showVal val="1"/>
            </c:dLbl>
            <c:dLbl>
              <c:idx val="1"/>
              <c:layout>
                <c:manualLayout>
                  <c:x val="-3.0865412656751337E-3"/>
                  <c:y val="-0.106629241113991"/>
                </c:manualLayout>
              </c:layout>
              <c:showVal val="1"/>
            </c:dLbl>
            <c:dLbl>
              <c:idx val="2"/>
              <c:layout>
                <c:manualLayout>
                  <c:x val="1.5432098765433278E-3"/>
                  <c:y val="-0.13468978867038908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239</c:v>
                </c:pt>
                <c:pt idx="1">
                  <c:v>312</c:v>
                </c:pt>
                <c:pt idx="2">
                  <c:v>543</c:v>
                </c:pt>
              </c:numCache>
            </c:numRef>
          </c:val>
        </c:ser>
        <c:dLbls>
          <c:showVal val="1"/>
        </c:dLbls>
        <c:axId val="112215552"/>
        <c:axId val="112217088"/>
        <c:axId val="112359616"/>
      </c:area3DChart>
      <c:catAx>
        <c:axId val="112215552"/>
        <c:scaling>
          <c:orientation val="minMax"/>
        </c:scaling>
        <c:axPos val="b"/>
        <c:numFmt formatCode="General" sourceLinked="1"/>
        <c:tickLblPos val="nextTo"/>
        <c:crossAx val="112217088"/>
        <c:crosses val="autoZero"/>
        <c:auto val="1"/>
        <c:lblAlgn val="ctr"/>
        <c:lblOffset val="100"/>
      </c:catAx>
      <c:valAx>
        <c:axId val="112217088"/>
        <c:scaling>
          <c:orientation val="minMax"/>
        </c:scaling>
        <c:delete val="1"/>
        <c:axPos val="l"/>
        <c:numFmt formatCode="General" sourceLinked="1"/>
        <c:tickLblPos val="nextTo"/>
        <c:crossAx val="112215552"/>
        <c:crosses val="autoZero"/>
        <c:crossBetween val="midCat"/>
      </c:valAx>
      <c:serAx>
        <c:axId val="112359616"/>
        <c:scaling>
          <c:orientation val="minMax"/>
        </c:scaling>
        <c:delete val="1"/>
        <c:axPos val="b"/>
        <c:tickLblPos val="nextTo"/>
        <c:crossAx val="112217088"/>
        <c:crosses val="autoZero"/>
      </c:ser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3148148148148147E-2"/>
          <c:y val="2.6073891579644983E-2"/>
          <c:w val="0.92707135477983915"/>
          <c:h val="0.7522814261244827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31.2</c:v>
                </c:pt>
                <c:pt idx="1">
                  <c:v>30.9</c:v>
                </c:pt>
                <c:pt idx="2">
                  <c:v>30.8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взрослые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22.8</c:v>
                </c:pt>
                <c:pt idx="1">
                  <c:v>24.4</c:v>
                </c:pt>
                <c:pt idx="2">
                  <c:v>24.3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трудоспособное население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20.399999999999999</c:v>
                </c:pt>
                <c:pt idx="1">
                  <c:v>20.100000000000001</c:v>
                </c:pt>
                <c:pt idx="2">
                  <c:v>19.8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дети (0-17 лет)2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8.3000000000000007</c:v>
                </c:pt>
                <c:pt idx="1">
                  <c:v>6.6</c:v>
                </c:pt>
                <c:pt idx="2">
                  <c:v>6.5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женщины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elete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17.5</c:v>
                </c:pt>
                <c:pt idx="1">
                  <c:v>17.399999999999999</c:v>
                </c:pt>
                <c:pt idx="2">
                  <c:v>17.3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мужчины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13.6</c:v>
                </c:pt>
                <c:pt idx="1">
                  <c:v>13.6</c:v>
                </c:pt>
                <c:pt idx="2">
                  <c:v>13.5</c:v>
                </c:pt>
              </c:numCache>
            </c:numRef>
          </c:val>
        </c:ser>
        <c:dLbls>
          <c:showVal val="1"/>
        </c:dLbls>
        <c:axId val="96797440"/>
        <c:axId val="96798976"/>
      </c:barChart>
      <c:catAx>
        <c:axId val="96797440"/>
        <c:scaling>
          <c:orientation val="minMax"/>
        </c:scaling>
        <c:axPos val="b"/>
        <c:numFmt formatCode="General" sourceLinked="1"/>
        <c:majorTickMark val="none"/>
        <c:tickLblPos val="nextTo"/>
        <c:crossAx val="96798976"/>
        <c:crosses val="autoZero"/>
        <c:auto val="1"/>
        <c:lblAlgn val="ctr"/>
        <c:lblOffset val="100"/>
      </c:catAx>
      <c:valAx>
        <c:axId val="9679897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9679744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4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6.1051804537356896E-2"/>
          <c:y val="0.92399712328881878"/>
          <c:w val="0.9"/>
          <c:h val="5.2915015217991399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area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вывоз и утилизация ТБО</c:v>
                </c:pt>
              </c:strCache>
            </c:strRef>
          </c:tx>
          <c:dLbls>
            <c:dLbl>
              <c:idx val="0"/>
              <c:layout>
                <c:manualLayout>
                  <c:x val="1.0802469135802522E-2"/>
                  <c:y val="-0.10382320845309628"/>
                </c:manualLayout>
              </c:layout>
              <c:showVal val="1"/>
            </c:dLbl>
            <c:dLbl>
              <c:idx val="1"/>
              <c:layout>
                <c:manualLayout>
                  <c:x val="-4.6296296296296502E-3"/>
                  <c:y val="-0.1515257636883024"/>
                </c:manualLayout>
              </c:layout>
              <c:showVal val="1"/>
            </c:dLbl>
            <c:dLbl>
              <c:idx val="2"/>
              <c:layout>
                <c:manualLayout>
                  <c:x val="-2.0061728395061731E-2"/>
                  <c:y val="-0.18519815561903641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17.3</c:v>
                </c:pt>
                <c:pt idx="1">
                  <c:v>29</c:v>
                </c:pt>
                <c:pt idx="2">
                  <c:v>41.1</c:v>
                </c:pt>
              </c:numCache>
            </c:numRef>
          </c:val>
        </c:ser>
        <c:dLbls>
          <c:showVal val="1"/>
        </c:dLbls>
        <c:axId val="113566464"/>
        <c:axId val="113568000"/>
        <c:axId val="110135488"/>
      </c:area3DChart>
      <c:catAx>
        <c:axId val="113566464"/>
        <c:scaling>
          <c:orientation val="minMax"/>
        </c:scaling>
        <c:axPos val="b"/>
        <c:numFmt formatCode="dd/mm/yyyy" sourceLinked="1"/>
        <c:tickLblPos val="nextTo"/>
        <c:crossAx val="113568000"/>
        <c:crosses val="autoZero"/>
        <c:auto val="1"/>
        <c:lblAlgn val="ctr"/>
        <c:lblOffset val="100"/>
      </c:catAx>
      <c:valAx>
        <c:axId val="113568000"/>
        <c:scaling>
          <c:orientation val="minMax"/>
        </c:scaling>
        <c:delete val="1"/>
        <c:axPos val="l"/>
        <c:numFmt formatCode="General" sourceLinked="1"/>
        <c:tickLblPos val="nextTo"/>
        <c:crossAx val="113566464"/>
        <c:crosses val="autoZero"/>
        <c:crossBetween val="midCat"/>
      </c:valAx>
      <c:serAx>
        <c:axId val="110135488"/>
        <c:scaling>
          <c:orientation val="minMax"/>
        </c:scaling>
        <c:delete val="1"/>
        <c:axPos val="b"/>
        <c:tickLblPos val="nextTo"/>
        <c:crossAx val="11356800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всего</c:v>
                </c:pt>
              </c:strCache>
            </c:strRef>
          </c:tx>
          <c:dLbls>
            <c:dLbl>
              <c:idx val="0"/>
              <c:layout>
                <c:manualLayout>
                  <c:x val="2.4691358024691412E-2"/>
                  <c:y val="-3.6478424591628318E-2"/>
                </c:manualLayout>
              </c:layout>
              <c:showVal val="1"/>
            </c:dLbl>
            <c:dLbl>
              <c:idx val="1"/>
              <c:layout>
                <c:manualLayout>
                  <c:x val="2.6234567901234612E-2"/>
                  <c:y val="-4.2090489913417899E-2"/>
                </c:manualLayout>
              </c:layout>
              <c:showVal val="1"/>
            </c:dLbl>
            <c:dLbl>
              <c:idx val="2"/>
              <c:layout>
                <c:manualLayout>
                  <c:x val="2.7777777777778123E-2"/>
                  <c:y val="-4.209048991341789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329.3</c:v>
                </c:pt>
                <c:pt idx="1">
                  <c:v>486.6</c:v>
                </c:pt>
                <c:pt idx="2">
                  <c:v>485.3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собственные доходы</c:v>
                </c:pt>
              </c:strCache>
            </c:strRef>
          </c:tx>
          <c:dLbls>
            <c:dLbl>
              <c:idx val="0"/>
              <c:layout>
                <c:manualLayout>
                  <c:x val="2.7777777777778123E-2"/>
                  <c:y val="-2.5254293948050392E-2"/>
                </c:manualLayout>
              </c:layout>
              <c:showVal val="1"/>
            </c:dLbl>
            <c:dLbl>
              <c:idx val="1"/>
              <c:layout>
                <c:manualLayout>
                  <c:x val="3.0864197530864296E-2"/>
                  <c:y val="-3.3672391930733805E-2"/>
                </c:manualLayout>
              </c:layout>
              <c:showVal val="1"/>
            </c:dLbl>
            <c:dLbl>
              <c:idx val="2"/>
              <c:layout>
                <c:manualLayout>
                  <c:x val="2.3148148148148147E-2"/>
                  <c:y val="-3.928445725252283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126.9</c:v>
                </c:pt>
                <c:pt idx="1">
                  <c:v>156.69999999999999</c:v>
                </c:pt>
                <c:pt idx="2">
                  <c:v>203.1</c:v>
                </c:pt>
              </c:numCache>
            </c:numRef>
          </c:val>
        </c:ser>
        <c:shape val="box"/>
        <c:axId val="113374336"/>
        <c:axId val="113375872"/>
        <c:axId val="0"/>
      </c:bar3DChart>
      <c:catAx>
        <c:axId val="113374336"/>
        <c:scaling>
          <c:orientation val="minMax"/>
        </c:scaling>
        <c:axPos val="b"/>
        <c:numFmt formatCode="General" sourceLinked="1"/>
        <c:tickLblPos val="nextTo"/>
        <c:crossAx val="113375872"/>
        <c:crosses val="autoZero"/>
        <c:auto val="1"/>
        <c:lblAlgn val="ctr"/>
        <c:lblOffset val="100"/>
      </c:catAx>
      <c:valAx>
        <c:axId val="113375872"/>
        <c:scaling>
          <c:orientation val="minMax"/>
        </c:scaling>
        <c:delete val="1"/>
        <c:axPos val="l"/>
        <c:numFmt formatCode="General" sourceLinked="1"/>
        <c:tickLblPos val="nextTo"/>
        <c:crossAx val="113374336"/>
        <c:crosses val="autoZero"/>
        <c:crossBetween val="between"/>
      </c:valAx>
    </c:plotArea>
    <c:legend>
      <c:legendPos val="b"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707741322928537E-2"/>
          <c:y val="9.5644835404284229E-2"/>
          <c:w val="0.86871353511272231"/>
          <c:h val="0.868973989824457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4.6139932102169476E-2"/>
                  <c:y val="9.4457356579605821E-3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8.1330002465231824E-2"/>
                  <c:y val="3.7779383754245811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2.3184564678673412E-3"/>
                  <c:y val="0.2155980443178093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0.13747875098881537"/>
                  <c:y val="-4.2101521965867104E-3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0.17083326320458317"/>
                  <c:y val="-3.1873307753703143E-3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прочие</c:v>
                </c:pt>
                <c:pt idx="1">
                  <c:v>НДФЛ</c:v>
                </c:pt>
                <c:pt idx="2">
                  <c:v>земельный налог</c:v>
                </c:pt>
                <c:pt idx="3">
                  <c:v>ЕНВД</c:v>
                </c:pt>
                <c:pt idx="4">
                  <c:v>налог на имущество орг-ций</c:v>
                </c:pt>
                <c:pt idx="5">
                  <c:v>доходы от исп-ия имущества муниц. и гос. соб-ти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56</c:v>
                </c:pt>
                <c:pt idx="2">
                  <c:v>14.2</c:v>
                </c:pt>
                <c:pt idx="3">
                  <c:v>6.4</c:v>
                </c:pt>
                <c:pt idx="4">
                  <c:v>0</c:v>
                </c:pt>
                <c:pt idx="5">
                  <c:v>8.4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6.5866729345399194E-2"/>
                  <c:y val="7.6491595887881722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0.13978796444631394"/>
                  <c:y val="0.10025921116895189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1.4296528365115608E-3"/>
                  <c:y val="-4.0804216830073521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неналоговые доходы</c:v>
                </c:pt>
                <c:pt idx="1">
                  <c:v>НДФЛ</c:v>
                </c:pt>
                <c:pt idx="2">
                  <c:v>земельный налог</c:v>
                </c:pt>
                <c:pt idx="3">
                  <c:v>ЕНВД</c:v>
                </c:pt>
                <c:pt idx="4">
                  <c:v>налог на имущество орг-ций</c:v>
                </c:pt>
                <c:pt idx="5">
                  <c:v>доходы от исп-ия имущества муниц. и гос. соб-ти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12.9</c:v>
                </c:pt>
                <c:pt idx="1">
                  <c:v>45.5</c:v>
                </c:pt>
                <c:pt idx="2">
                  <c:v>10.8</c:v>
                </c:pt>
                <c:pt idx="3">
                  <c:v>7.9</c:v>
                </c:pt>
                <c:pt idx="4">
                  <c:v>15.5</c:v>
                </c:pt>
                <c:pt idx="5">
                  <c:v>8.4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2.0061728395061748E-2"/>
                  <c:y val="-0.29182739673302682"/>
                </c:manualLayout>
              </c:layout>
              <c:showVal val="1"/>
            </c:dLbl>
            <c:dLbl>
              <c:idx val="1"/>
              <c:layout>
                <c:manualLayout>
                  <c:x val="2.160493827160519E-2"/>
                  <c:y val="-0.34794804995091688"/>
                </c:manualLayout>
              </c:layout>
              <c:showVal val="1"/>
            </c:dLbl>
            <c:dLbl>
              <c:idx val="2"/>
              <c:layout>
                <c:manualLayout>
                  <c:x val="2.1604938271605135E-2"/>
                  <c:y val="-0.42371093179506986"/>
                </c:manualLayout>
              </c:layout>
              <c:showVal val="1"/>
            </c:dLbl>
            <c:dLbl>
              <c:idx val="3"/>
              <c:layout>
                <c:manualLayout>
                  <c:x val="1.2345679012345723E-2"/>
                  <c:y val="-0.3254997886637623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455,2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2007 факт</c:v>
                </c:pt>
                <c:pt idx="1">
                  <c:v>2008 факт</c:v>
                </c:pt>
                <c:pt idx="2">
                  <c:v>2009 факт</c:v>
                </c:pt>
                <c:pt idx="3">
                  <c:v>2010 план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332.7</c:v>
                </c:pt>
                <c:pt idx="1">
                  <c:v>420.8</c:v>
                </c:pt>
                <c:pt idx="2">
                  <c:v>552.70000000000005</c:v>
                </c:pt>
                <c:pt idx="3">
                  <c:v>382.2</c:v>
                </c:pt>
              </c:numCache>
            </c:numRef>
          </c:val>
        </c:ser>
        <c:dLbls>
          <c:showVal val="1"/>
        </c:dLbls>
        <c:shape val="box"/>
        <c:axId val="114650496"/>
        <c:axId val="114676864"/>
        <c:axId val="0"/>
      </c:bar3DChart>
      <c:catAx>
        <c:axId val="114650496"/>
        <c:scaling>
          <c:orientation val="minMax"/>
        </c:scaling>
        <c:axPos val="b"/>
        <c:tickLblPos val="nextTo"/>
        <c:crossAx val="114676864"/>
        <c:crosses val="autoZero"/>
        <c:auto val="1"/>
        <c:lblAlgn val="ctr"/>
        <c:lblOffset val="100"/>
      </c:catAx>
      <c:valAx>
        <c:axId val="114676864"/>
        <c:scaling>
          <c:orientation val="minMax"/>
        </c:scaling>
        <c:delete val="1"/>
        <c:axPos val="l"/>
        <c:numFmt formatCode="General" sourceLinked="1"/>
        <c:tickLblPos val="nextTo"/>
        <c:crossAx val="114650496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165.5</c:v>
                </c:pt>
                <c:pt idx="1">
                  <c:v>188.4</c:v>
                </c:pt>
                <c:pt idx="2">
                  <c:v>266.3</c:v>
                </c:pt>
                <c:pt idx="3">
                  <c:v>185.1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здравоохранение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25.6</c:v>
                </c:pt>
                <c:pt idx="1">
                  <c:v>30.9</c:v>
                </c:pt>
                <c:pt idx="2">
                  <c:v>35</c:v>
                </c:pt>
                <c:pt idx="3">
                  <c:v>26.3</c:v>
                </c:pt>
              </c:numCache>
            </c:numRef>
          </c:val>
          <c:bubble3D val="1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культура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9.4</c:v>
                </c:pt>
                <c:pt idx="1">
                  <c:v>13.4</c:v>
                </c:pt>
                <c:pt idx="2">
                  <c:v>18.899999999999999</c:v>
                </c:pt>
                <c:pt idx="3">
                  <c:v>11.1</c:v>
                </c:pt>
              </c:numCache>
            </c:numRef>
          </c:val>
          <c:bubble3D val="1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спорт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9.3208761413879598E-2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3.0864197530864309E-3"/>
                  <c:y val="-8.5219439006975414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3.0864197530864309E-3"/>
                  <c:y val="-9.3208761413879598E-2"/>
                </c:manualLayout>
              </c:layout>
              <c:dLblPos val="ctr"/>
              <c:showVal val="1"/>
            </c:dLbl>
            <c:dLbl>
              <c:idx val="3"/>
              <c:layout>
                <c:manualLayout>
                  <c:x val="0"/>
                  <c:y val="-0.10119808382078339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10.3</c:v>
                </c:pt>
                <c:pt idx="1">
                  <c:v>10.3</c:v>
                </c:pt>
                <c:pt idx="2">
                  <c:v>27.9</c:v>
                </c:pt>
                <c:pt idx="3">
                  <c:v>9.4</c:v>
                </c:pt>
              </c:numCache>
            </c:numRef>
          </c:val>
          <c:bubble3D val="1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инвестиции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29.6</c:v>
                </c:pt>
                <c:pt idx="1">
                  <c:v>39.9</c:v>
                </c:pt>
                <c:pt idx="2">
                  <c:v>141.30000000000001</c:v>
                </c:pt>
                <c:pt idx="3">
                  <c:v>71.2</c:v>
                </c:pt>
              </c:numCache>
            </c:numRef>
          </c:val>
          <c:bubble3D val="1"/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жкх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24.3</c:v>
                </c:pt>
                <c:pt idx="1">
                  <c:v>46.8</c:v>
                </c:pt>
                <c:pt idx="2">
                  <c:v>50.8</c:v>
                </c:pt>
                <c:pt idx="3">
                  <c:v>38.200000000000003</c:v>
                </c:pt>
              </c:numCache>
            </c:numRef>
          </c:val>
          <c:bubble3D val="1"/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содержание ОМСУ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31.4</c:v>
                </c:pt>
                <c:pt idx="1">
                  <c:v>31.9</c:v>
                </c:pt>
                <c:pt idx="2">
                  <c:v>31.9</c:v>
                </c:pt>
                <c:pt idx="3">
                  <c:v>33.9</c:v>
                </c:pt>
              </c:numCache>
            </c:numRef>
          </c:val>
          <c:bubble3D val="1"/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прочие</c:v>
                </c:pt>
              </c:strCache>
            </c:strRef>
          </c:tx>
          <c:dLbls>
            <c:dLbl>
              <c:idx val="2"/>
              <c:layout>
                <c:manualLayout>
                  <c:x val="-1.5432098765432163E-3"/>
                  <c:y val="-9.3208761413879598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ctr"/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numCache>
            </c:num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36.6</c:v>
                </c:pt>
                <c:pt idx="1">
                  <c:v>59.2</c:v>
                </c:pt>
                <c:pt idx="2">
                  <c:v>19.399999999999999</c:v>
                </c:pt>
                <c:pt idx="3">
                  <c:v>80</c:v>
                </c:pt>
              </c:numCache>
            </c:numRef>
          </c:val>
          <c:bubble3D val="1"/>
        </c:ser>
        <c:dLbls>
          <c:showVal val="1"/>
        </c:dLbls>
        <c:gapWidth val="55"/>
        <c:overlap val="100"/>
        <c:axId val="114759168"/>
        <c:axId val="114760704"/>
      </c:barChart>
      <c:catAx>
        <c:axId val="114759168"/>
        <c:scaling>
          <c:orientation val="minMax"/>
        </c:scaling>
        <c:axPos val="l"/>
        <c:numFmt formatCode="General" sourceLinked="1"/>
        <c:majorTickMark val="none"/>
        <c:tickLblPos val="nextTo"/>
        <c:crossAx val="114760704"/>
        <c:crosses val="autoZero"/>
        <c:auto val="1"/>
        <c:lblAlgn val="ctr"/>
        <c:lblOffset val="100"/>
      </c:catAx>
      <c:valAx>
        <c:axId val="114760704"/>
        <c:scaling>
          <c:orientation val="minMax"/>
        </c:scaling>
        <c:delete val="1"/>
        <c:axPos val="b"/>
        <c:majorGridlines/>
        <c:numFmt formatCode="0%" sourceLinked="1"/>
        <c:majorTickMark val="none"/>
        <c:tickLblPos val="nextTo"/>
        <c:crossAx val="1147591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604646641392071"/>
          <c:y val="0.865944622043196"/>
          <c:w val="0.87124040050549634"/>
          <c:h val="0.1180767331430017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  <a:ln w="25400">
          <a:noFill/>
        </a:ln>
      </c:spPr>
    </c:side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</c:v>
                </c:pt>
              </c:strCache>
            </c:strRef>
          </c:tx>
          <c:dLbls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29.3</c:v>
                </c:pt>
                <c:pt idx="2">
                  <c:v>32.800000000000004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средства ОМС</c:v>
                </c:pt>
              </c:strCache>
            </c:strRef>
          </c:tx>
          <c:dLbls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22.4</c:v>
                </c:pt>
                <c:pt idx="1">
                  <c:v>33.1</c:v>
                </c:pt>
                <c:pt idx="2">
                  <c:v>38.5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платные услуги</c:v>
                </c:pt>
              </c:strCache>
            </c:strRef>
          </c:tx>
          <c:dLbls>
            <c:dLbl>
              <c:idx val="0"/>
              <c:layout>
                <c:manualLayout>
                  <c:x val="4.6296296296296693E-3"/>
                  <c:y val="-3.0409143887743996E-2"/>
                </c:manualLayout>
              </c:layout>
              <c:showVal val="1"/>
            </c:dLbl>
            <c:dLbl>
              <c:idx val="1"/>
              <c:layout>
                <c:manualLayout>
                  <c:x val="-3.0864197530864447E-3"/>
                  <c:y val="-2.8069978973301841E-2"/>
                </c:manualLayout>
              </c:layout>
              <c:showVal val="1"/>
            </c:dLbl>
            <c:dLbl>
              <c:idx val="2"/>
              <c:layout>
                <c:manualLayout>
                  <c:x val="4.6296296296296693E-3"/>
                  <c:y val="-4.2104968459952763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1.6</c:v>
                </c:pt>
                <c:pt idx="1">
                  <c:v>1.8</c:v>
                </c:pt>
                <c:pt idx="2">
                  <c:v>2.2000000000000002</c:v>
                </c:pt>
              </c:numCache>
            </c:numRef>
          </c:val>
        </c:ser>
        <c:dLbls>
          <c:showVal val="1"/>
        </c:dLbls>
        <c:shape val="box"/>
        <c:axId val="96842496"/>
        <c:axId val="96844032"/>
        <c:axId val="0"/>
      </c:bar3DChart>
      <c:catAx>
        <c:axId val="96842496"/>
        <c:scaling>
          <c:orientation val="minMax"/>
        </c:scaling>
        <c:axPos val="b"/>
        <c:numFmt formatCode="General" sourceLinked="1"/>
        <c:tickLblPos val="nextTo"/>
        <c:crossAx val="96844032"/>
        <c:crosses val="autoZero"/>
        <c:auto val="1"/>
        <c:lblAlgn val="ctr"/>
        <c:lblOffset val="100"/>
      </c:catAx>
      <c:valAx>
        <c:axId val="96844032"/>
        <c:scaling>
          <c:orientation val="minMax"/>
        </c:scaling>
        <c:delete val="1"/>
        <c:axPos val="l"/>
        <c:numFmt formatCode="General" sourceLinked="1"/>
        <c:tickLblPos val="nextTo"/>
        <c:crossAx val="968424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первичная заболеваемость</c:v>
                </c:pt>
              </c:strCache>
            </c:strRef>
          </c:tx>
          <c:dLbls>
            <c:dLbl>
              <c:idx val="0"/>
              <c:layout>
                <c:manualLayout>
                  <c:x val="2.6234567901234612E-2"/>
                  <c:y val="-3.6529424691283195E-2"/>
                </c:manualLayout>
              </c:layout>
              <c:showVal val="1"/>
            </c:dLbl>
            <c:dLbl>
              <c:idx val="1"/>
              <c:layout>
                <c:manualLayout>
                  <c:x val="2.3148148148148147E-2"/>
                  <c:y val="-3.6529424691283195E-2"/>
                </c:manualLayout>
              </c:layout>
              <c:showVal val="1"/>
            </c:dLbl>
            <c:dLbl>
              <c:idx val="2"/>
              <c:layout>
                <c:manualLayout>
                  <c:x val="2.1604938271605059E-2"/>
                  <c:y val="-4.870589958837760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1125.3</c:v>
                </c:pt>
                <c:pt idx="1">
                  <c:v>971.7</c:v>
                </c:pt>
                <c:pt idx="2">
                  <c:v>1179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заболеваемость</c:v>
                </c:pt>
              </c:strCache>
            </c:strRef>
          </c:tx>
          <c:dLbls>
            <c:dLbl>
              <c:idx val="0"/>
              <c:layout>
                <c:manualLayout>
                  <c:x val="1.0802469135802578E-2"/>
                  <c:y val="-3.4094129711864332E-2"/>
                </c:manualLayout>
              </c:layout>
              <c:showVal val="1"/>
            </c:dLbl>
            <c:dLbl>
              <c:idx val="1"/>
              <c:layout>
                <c:manualLayout>
                  <c:x val="2.0061728395061731E-2"/>
                  <c:y val="-2.9223539753026582E-2"/>
                </c:manualLayout>
              </c:layout>
              <c:showVal val="1"/>
            </c:dLbl>
            <c:dLbl>
              <c:idx val="2"/>
              <c:layout>
                <c:manualLayout>
                  <c:x val="2.6234567901234455E-2"/>
                  <c:y val="-4.627060460895871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2249.4</c:v>
                </c:pt>
                <c:pt idx="1">
                  <c:v>2008</c:v>
                </c:pt>
                <c:pt idx="2">
                  <c:v>2606.1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первичная заболеваемость2</c:v>
                </c:pt>
              </c:strCache>
            </c:strRef>
          </c:tx>
          <c:dLbls>
            <c:dLbl>
              <c:idx val="0"/>
              <c:layout>
                <c:manualLayout>
                  <c:x val="2.0061728395061668E-2"/>
                  <c:y val="-2.6788244773607691E-2"/>
                </c:manualLayout>
              </c:layout>
              <c:showVal val="1"/>
            </c:dLbl>
            <c:dLbl>
              <c:idx val="1"/>
              <c:layout>
                <c:manualLayout>
                  <c:x val="2.6234567901234691E-2"/>
                  <c:y val="-3.8964719670702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</c:numRef>
          </c:val>
        </c:ser>
        <c:dLbls>
          <c:showVal val="1"/>
        </c:dLbls>
        <c:shape val="box"/>
        <c:axId val="96982528"/>
        <c:axId val="96984064"/>
        <c:axId val="96834880"/>
      </c:bar3DChart>
      <c:catAx>
        <c:axId val="96982528"/>
        <c:scaling>
          <c:orientation val="minMax"/>
        </c:scaling>
        <c:axPos val="b"/>
        <c:numFmt formatCode="General" sourceLinked="1"/>
        <c:tickLblPos val="nextTo"/>
        <c:crossAx val="96984064"/>
        <c:crosses val="autoZero"/>
        <c:auto val="1"/>
        <c:lblAlgn val="ctr"/>
        <c:lblOffset val="100"/>
      </c:catAx>
      <c:valAx>
        <c:axId val="96984064"/>
        <c:scaling>
          <c:orientation val="minMax"/>
        </c:scaling>
        <c:delete val="1"/>
        <c:axPos val="l"/>
        <c:numFmt formatCode="General" sourceLinked="1"/>
        <c:tickLblPos val="nextTo"/>
        <c:crossAx val="96982528"/>
        <c:crosses val="autoZero"/>
        <c:crossBetween val="between"/>
      </c:valAx>
      <c:serAx>
        <c:axId val="96834880"/>
        <c:scaling>
          <c:orientation val="minMax"/>
        </c:scaling>
        <c:delete val="1"/>
        <c:axPos val="b"/>
        <c:tickLblPos val="nextTo"/>
        <c:crossAx val="96984064"/>
        <c:crosses val="autoZero"/>
      </c:ser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7.4845679012345914E-2"/>
          <c:y val="9.3834593772438274E-2"/>
          <c:w val="0.84104938271604934"/>
          <c:h val="0.821972236873101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dLbls>
            <c:dLbl>
              <c:idx val="0"/>
              <c:layout>
                <c:manualLayout>
                  <c:x val="3.1387673763002014E-2"/>
                  <c:y val="-0.12656647050416894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болезни органов дыхания
</a:t>
                    </a:r>
                    <a:r>
                      <a:rPr lang="ru-RU" smtClean="0"/>
                      <a:t>44,6%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.16819189268008169"/>
                  <c:y val="-1.532132419270630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травмы и отравления
</a:t>
                    </a:r>
                    <a:r>
                      <a:rPr lang="ru-RU" dirty="0" smtClean="0"/>
                      <a:t>13,8%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-7.7136130553125584E-2"/>
                  <c:y val="-7.812704322755408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болезни уха и сосцевидного отростка
</a:t>
                    </a:r>
                    <a:r>
                      <a:rPr lang="ru-RU" dirty="0" smtClean="0"/>
                      <a:t>14,7%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2.0854780305239608E-2"/>
                  <c:y val="-6.8152723958617323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болезни органов дыхания</c:v>
                </c:pt>
                <c:pt idx="1">
                  <c:v>травмы и отравления</c:v>
                </c:pt>
                <c:pt idx="2">
                  <c:v>болезни уха и сосцевидного отростка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44.6</c:v>
                </c:pt>
                <c:pt idx="1">
                  <c:v>13.8</c:v>
                </c:pt>
                <c:pt idx="2">
                  <c:v>4.7</c:v>
                </c:pt>
                <c:pt idx="3">
                  <c:v>36.9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area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больных туберкулезом</c:v>
                </c:pt>
              </c:strCache>
            </c:strRef>
          </c:tx>
          <c:dLbls>
            <c:dLbl>
              <c:idx val="0"/>
              <c:layout>
                <c:manualLayout>
                  <c:x val="2.1604938271604982E-2"/>
                  <c:y val="-0.10662924111399064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8518397005929815E-2"/>
                  <c:y val="-0.13636876837039991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1.2151258870418981E-7"/>
                  <c:y val="-0.12065940441846298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43</c:v>
                </c:pt>
                <c:pt idx="1">
                  <c:v>71</c:v>
                </c:pt>
                <c:pt idx="2">
                  <c:v>38</c:v>
                </c:pt>
              </c:numCache>
            </c:numRef>
          </c:val>
        </c:ser>
        <c:dLbls>
          <c:showVal val="1"/>
        </c:dLbls>
        <c:axId val="98636544"/>
        <c:axId val="98638080"/>
        <c:axId val="98415040"/>
      </c:area3DChart>
      <c:catAx>
        <c:axId val="98636544"/>
        <c:scaling>
          <c:orientation val="minMax"/>
        </c:scaling>
        <c:axPos val="b"/>
        <c:numFmt formatCode="General" sourceLinked="1"/>
        <c:tickLblPos val="nextTo"/>
        <c:crossAx val="98638080"/>
        <c:crosses val="autoZero"/>
        <c:auto val="1"/>
        <c:lblAlgn val="ctr"/>
        <c:lblOffset val="100"/>
      </c:catAx>
      <c:valAx>
        <c:axId val="98638080"/>
        <c:scaling>
          <c:orientation val="minMax"/>
        </c:scaling>
        <c:delete val="1"/>
        <c:axPos val="l"/>
        <c:numFmt formatCode="General" sourceLinked="1"/>
        <c:tickLblPos val="nextTo"/>
        <c:crossAx val="98636544"/>
        <c:crosses val="autoZero"/>
        <c:crossBetween val="midCat"/>
      </c:valAx>
      <c:serAx>
        <c:axId val="98415040"/>
        <c:scaling>
          <c:orientation val="minMax"/>
        </c:scaling>
        <c:delete val="1"/>
        <c:axPos val="b"/>
        <c:tickLblPos val="nextTo"/>
        <c:crossAx val="98638080"/>
        <c:crosses val="autoZero"/>
      </c:ser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умерло всего</c:v>
                </c:pt>
              </c:strCache>
            </c:strRef>
          </c:tx>
          <c:dLbls>
            <c:dLbl>
              <c:idx val="0"/>
              <c:layout>
                <c:manualLayout>
                  <c:x val="7.7160493827160637E-3"/>
                  <c:y val="-5.6120653217889829E-3"/>
                </c:manualLayout>
              </c:layout>
              <c:showVal val="1"/>
            </c:dLbl>
            <c:dLbl>
              <c:idx val="1"/>
              <c:layout>
                <c:manualLayout>
                  <c:x val="6.1728395061728392E-3"/>
                  <c:y val="-1.403016330447244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-1.1224130643577981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520</c:v>
                </c:pt>
                <c:pt idx="1">
                  <c:v>527</c:v>
                </c:pt>
                <c:pt idx="2">
                  <c:v>441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трудоспособное население</c:v>
                </c:pt>
              </c:strCache>
            </c:strRef>
          </c:tx>
          <c:dLbls>
            <c:dLbl>
              <c:idx val="0"/>
              <c:layout>
                <c:manualLayout>
                  <c:x val="1.0802347623213741E-2"/>
                  <c:y val="-5.6122862692425885E-3"/>
                </c:manualLayout>
              </c:layout>
              <c:showVal val="1"/>
            </c:dLbl>
            <c:dLbl>
              <c:idx val="1"/>
              <c:layout>
                <c:manualLayout>
                  <c:x val="1.0802469135802488E-2"/>
                  <c:y val="-5.1443337838570719E-17"/>
                </c:manualLayout>
              </c:layout>
              <c:showVal val="1"/>
            </c:dLbl>
            <c:dLbl>
              <c:idx val="2"/>
              <c:layout>
                <c:manualLayout>
                  <c:x val="-1.2151258870418981E-7"/>
                  <c:y val="-1.1224130643577981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216</c:v>
                </c:pt>
                <c:pt idx="1">
                  <c:v>246</c:v>
                </c:pt>
                <c:pt idx="2">
                  <c:v>161</c:v>
                </c:pt>
              </c:numCache>
            </c:numRef>
          </c:val>
        </c:ser>
        <c:axId val="98687616"/>
        <c:axId val="98779520"/>
      </c:barChart>
      <c:lineChart>
        <c:grouping val="standard"/>
        <c:ser>
          <c:idx val="2"/>
          <c:order val="2"/>
          <c:tx>
            <c:strRef>
              <c:f>Лист1!$D$1</c:f>
              <c:strCache>
                <c:ptCount val="1"/>
                <c:pt idx="0">
                  <c:v>уровень смертности  на 1000 населения</c:v>
                </c:pt>
              </c:strCache>
            </c:strRef>
          </c:tx>
          <c:dLbls>
            <c:dLbl>
              <c:idx val="0"/>
              <c:layout>
                <c:manualLayout>
                  <c:x val="-4.0123456790123462E-2"/>
                  <c:y val="-4.4896522574311891E-2"/>
                </c:manualLayout>
              </c:layout>
              <c:showVal val="1"/>
            </c:dLbl>
            <c:dLbl>
              <c:idx val="1"/>
              <c:layout>
                <c:manualLayout>
                  <c:x val="-4.9382716049382824E-2"/>
                  <c:y val="-7.5762881844151336E-2"/>
                </c:manualLayout>
              </c:layout>
              <c:showVal val="1"/>
            </c:dLbl>
            <c:dLbl>
              <c:idx val="2"/>
              <c:layout>
                <c:manualLayout>
                  <c:x val="-2.6234567901234455E-2"/>
                  <c:y val="-3.3672391930733854E-2"/>
                </c:manualLayout>
              </c:layout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16.68</c:v>
                </c:pt>
                <c:pt idx="1">
                  <c:v>17.18</c:v>
                </c:pt>
                <c:pt idx="2">
                  <c:v>14.32</c:v>
                </c:pt>
              </c:numCache>
            </c:numRef>
          </c:val>
        </c:ser>
        <c:marker val="1"/>
        <c:axId val="98687616"/>
        <c:axId val="98779520"/>
      </c:lineChart>
      <c:catAx>
        <c:axId val="98687616"/>
        <c:scaling>
          <c:orientation val="minMax"/>
        </c:scaling>
        <c:axPos val="b"/>
        <c:numFmt formatCode="General" sourceLinked="1"/>
        <c:tickLblPos val="nextTo"/>
        <c:crossAx val="98779520"/>
        <c:crosses val="autoZero"/>
        <c:auto val="1"/>
        <c:lblAlgn val="ctr"/>
        <c:lblOffset val="100"/>
      </c:catAx>
      <c:valAx>
        <c:axId val="98779520"/>
        <c:scaling>
          <c:orientation val="minMax"/>
        </c:scaling>
        <c:delete val="1"/>
        <c:axPos val="l"/>
        <c:numFmt formatCode="General" sourceLinked="1"/>
        <c:tickLblPos val="nextTo"/>
        <c:crossAx val="9868761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7922215500862903E-2"/>
          <c:y val="3.1827286597515402E-2"/>
          <c:w val="0.95672924131253489"/>
          <c:h val="0.90682747871304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930462641837437"/>
                  <c:y val="-0.20845369828990826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7353957291096356"/>
                  <c:y val="-5.5024962943657892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болезни системы кравообращения</c:v>
                </c:pt>
                <c:pt idx="1">
                  <c:v>несчастные случаи, травмы и отравления</c:v>
                </c:pt>
                <c:pt idx="2">
                  <c:v>новообразования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46.3</c:v>
                </c:pt>
                <c:pt idx="1">
                  <c:v>22.5</c:v>
                </c:pt>
                <c:pt idx="2">
                  <c:v>9</c:v>
                </c:pt>
                <c:pt idx="3">
                  <c:v>22.2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4.7381542961190008E-2"/>
          <c:w val="0.95355505934892482"/>
          <c:h val="0.90682743233232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7462686567164198E-2"/>
                  <c:y val="-0.30712621126446016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1.7832016873774476E-2"/>
                  <c:y val="3.3354083176825783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25234371037477382"/>
                  <c:y val="-6.1956448711153557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болезни системы кровообращения</c:v>
                </c:pt>
                <c:pt idx="1">
                  <c:v>несчастные случаи, травмы и отравления</c:v>
                </c:pt>
                <c:pt idx="2">
                  <c:v>новообразования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52.4</c:v>
                </c:pt>
                <c:pt idx="1">
                  <c:v>17.7</c:v>
                </c:pt>
                <c:pt idx="2">
                  <c:v>10.6</c:v>
                </c:pt>
                <c:pt idx="3">
                  <c:v>22.2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0.17882</cdr:x>
      <cdr:y>0.03947</cdr:y>
    </cdr:from>
    <cdr:to>
      <cdr:x>0.30903</cdr:x>
      <cdr:y>0.09211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471594" y="214314"/>
          <a:ext cx="1071570" cy="28575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2007 год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0.47396</cdr:x>
      <cdr:y>0.03947</cdr:y>
    </cdr:from>
    <cdr:to>
      <cdr:x>0.60417</cdr:x>
      <cdr:y>0.09211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900486" y="214314"/>
          <a:ext cx="1071570" cy="28575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2008 год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0.76042</cdr:x>
      <cdr:y>0.03947</cdr:y>
    </cdr:from>
    <cdr:to>
      <cdr:x>0.89063</cdr:x>
      <cdr:y>0.09211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6257940" y="214314"/>
          <a:ext cx="1071570" cy="28575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2009 год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0.84722</cdr:x>
      <cdr:y>0.17105</cdr:y>
    </cdr:from>
    <cdr:to>
      <cdr:x>0.95834</cdr:x>
      <cdr:y>0.22368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972320" y="928694"/>
          <a:ext cx="91440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0.87327</cdr:x>
      <cdr:y>0.27632</cdr:y>
    </cdr:from>
    <cdr:to>
      <cdr:x>0.98438</cdr:x>
      <cdr:y>0.32895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186634" y="1500198"/>
          <a:ext cx="91440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0.29167</cdr:x>
      <cdr:y>0.63158</cdr:y>
    </cdr:from>
    <cdr:to>
      <cdr:x>0.37847</cdr:x>
      <cdr:y>0.68421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400288" y="3429024"/>
          <a:ext cx="714380" cy="28574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50,0 %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0.56076</cdr:x>
      <cdr:y>0.60526</cdr:y>
    </cdr:from>
    <cdr:to>
      <cdr:x>0.64757</cdr:x>
      <cdr:y>0.65789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4614866" y="3286148"/>
          <a:ext cx="714380" cy="28574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 46,0 %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0.82986</cdr:x>
      <cdr:y>0.59211</cdr:y>
    </cdr:from>
    <cdr:to>
      <cdr:x>0.90798</cdr:x>
      <cdr:y>0.64474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6829444" y="3214710"/>
          <a:ext cx="642896" cy="28574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44,6%</a:t>
          </a:r>
          <a:endParaRPr lang="ru-RU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0.14409</cdr:x>
      <cdr:y>0.06083</cdr:y>
    </cdr:from>
    <cdr:to>
      <cdr:x>0.88195</cdr:x>
      <cdr:y>0.13687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185842" y="285744"/>
          <a:ext cx="6072254" cy="35719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solidFill>
            <a:srgbClr val="F79646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sz="1400" dirty="0" smtClean="0"/>
            <a:t>165,5млн.рублей                   188,4 млн.рублей                            266,3 млн.рублей                     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0.29167</cdr:x>
      <cdr:y>0.47144</cdr:y>
    </cdr:from>
    <cdr:to>
      <cdr:x>0.36111</cdr:x>
      <cdr:y>0.53228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400288" y="2214578"/>
          <a:ext cx="571504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7,3%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0.55208</cdr:x>
      <cdr:y>0.56269</cdr:y>
    </cdr:from>
    <cdr:to>
      <cdr:x>0.63021</cdr:x>
      <cdr:y>0.62352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4543428" y="2643206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58,3%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0.55208</cdr:x>
      <cdr:y>0.44103</cdr:y>
    </cdr:from>
    <cdr:to>
      <cdr:x>0.62153</cdr:x>
      <cdr:y>0.50186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4543428" y="2071702"/>
          <a:ext cx="571504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7,9%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0.82118</cdr:x>
      <cdr:y>0.56269</cdr:y>
    </cdr:from>
    <cdr:to>
      <cdr:x>0.89931</cdr:x>
      <cdr:y>0.62352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6758006" y="2643206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43,9%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0.82118</cdr:x>
      <cdr:y>0.34978</cdr:y>
    </cdr:from>
    <cdr:to>
      <cdr:x>0.89931</cdr:x>
      <cdr:y>0.41061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6758006" y="1643074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32,1%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0.16146</cdr:x>
      <cdr:y>0.02525</cdr:y>
    </cdr:from>
    <cdr:to>
      <cdr:x>0.87327</cdr:x>
      <cdr:y>0.08839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328718" y="114288"/>
          <a:ext cx="5857916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9,4 млн.рублей                      13,4 млн.рублей                        18,9  млн.рублей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0.10069</cdr:x>
      <cdr:y>0.56191</cdr:y>
    </cdr:from>
    <cdr:to>
      <cdr:x>0.17014</cdr:x>
      <cdr:y>0.62505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28653" y="2543184"/>
          <a:ext cx="571504" cy="28576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8,2%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0.82986</cdr:x>
      <cdr:y>0.56191</cdr:y>
    </cdr:from>
    <cdr:to>
      <cdr:x>0.91667</cdr:x>
      <cdr:y>0.62505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829444" y="2543180"/>
          <a:ext cx="714380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38,0 %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0.82986</cdr:x>
      <cdr:y>0.3725</cdr:y>
    </cdr:from>
    <cdr:to>
      <cdr:x>0.91667</cdr:x>
      <cdr:y>0.43564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6829444" y="1685924"/>
          <a:ext cx="714380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31,6 %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0.56076</cdr:x>
      <cdr:y>0.57769</cdr:y>
    </cdr:from>
    <cdr:to>
      <cdr:x>0.64756</cdr:x>
      <cdr:y>0.64083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4614866" y="2614618"/>
          <a:ext cx="714329" cy="28576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46,0%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0.56076</cdr:x>
      <cdr:y>0.4672</cdr:y>
    </cdr:from>
    <cdr:to>
      <cdr:x>0.64756</cdr:x>
      <cdr:y>0.53034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4614866" y="2114552"/>
          <a:ext cx="714329" cy="28576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10,1 %</a:t>
          </a:r>
          <a:endParaRPr lang="ru-RU" sz="1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0.28298</cdr:x>
      <cdr:y>0.70397</cdr:y>
    </cdr:from>
    <cdr:to>
      <cdr:x>0.36111</cdr:x>
      <cdr:y>0.7671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328850" y="3186122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9,9 %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0.29167</cdr:x>
      <cdr:y>0.56191</cdr:y>
    </cdr:from>
    <cdr:to>
      <cdr:x>0.36979</cdr:x>
      <cdr:y>0.62505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400288" y="2543180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81,1%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0.55208</cdr:x>
      <cdr:y>0.6724</cdr:y>
    </cdr:from>
    <cdr:to>
      <cdr:x>0.63021</cdr:x>
      <cdr:y>0.73553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4543428" y="3043246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28,2%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0.56076</cdr:x>
      <cdr:y>0.56191</cdr:y>
    </cdr:from>
    <cdr:to>
      <cdr:x>0.64757</cdr:x>
      <cdr:y>0.62505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4614866" y="2543180"/>
          <a:ext cx="714380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36,0 %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0.82986</cdr:x>
      <cdr:y>0.64083</cdr:y>
    </cdr:from>
    <cdr:to>
      <cdr:x>0.90799</cdr:x>
      <cdr:y>0.70397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6829444" y="2900370"/>
          <a:ext cx="642942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dirty="0" smtClean="0"/>
            <a:t>14,3%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0.82986</cdr:x>
      <cdr:y>0.40407</cdr:y>
    </cdr:from>
    <cdr:to>
      <cdr:x>0.92535</cdr:x>
      <cdr:y>0.4672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6829444" y="1828800"/>
          <a:ext cx="785818" cy="28575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66,9 %</a:t>
          </a:r>
          <a:endParaRPr lang="ru-RU" sz="14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0.70313</cdr:x>
      <cdr:y>0.38462</cdr:y>
    </cdr:from>
    <cdr:to>
      <cdr:x>0.81424</cdr:x>
      <cdr:y>0.54872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86478" y="21431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0.68577</cdr:x>
      <cdr:y>0.48718</cdr:y>
    </cdr:from>
    <cdr:to>
      <cdr:x>0.96355</cdr:x>
      <cdr:y>0.56411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43602" y="2714644"/>
          <a:ext cx="228601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0.47743</cdr:x>
      <cdr:y>0.03797</cdr:y>
    </cdr:from>
    <cdr:to>
      <cdr:x>0.5816</cdr:x>
      <cdr:y>0.08861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flipH="1">
          <a:off x="3929090" y="214314"/>
          <a:ext cx="857256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0.48611</cdr:x>
      <cdr:y>0.21519</cdr:y>
    </cdr:from>
    <cdr:to>
      <cdr:x>0.50348</cdr:x>
      <cdr:y>0.26582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flipV="1">
          <a:off x="4000529" y="1214446"/>
          <a:ext cx="142876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0.33854</cdr:x>
      <cdr:y>0.32912</cdr:y>
    </cdr:from>
    <cdr:to>
      <cdr:x>0.41667</cdr:x>
      <cdr:y>0.37975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flipH="1" flipV="1">
          <a:off x="2786082" y="1857388"/>
          <a:ext cx="642942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0.59549</cdr:x>
      <cdr:y>0.56924</cdr:y>
    </cdr:from>
    <cdr:to>
      <cdr:x>0.65625</cdr:x>
      <cdr:y>0.5992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>
          <a:off x="4900618" y="2714644"/>
          <a:ext cx="500066" cy="14287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</cdr:x>
      <cdr:y>0.68908</cdr:y>
    </cdr:from>
    <cdr:to>
      <cdr:x>0.50868</cdr:x>
      <cdr:y>0.71904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H="1">
          <a:off x="4114800" y="3286148"/>
          <a:ext cx="71438" cy="14287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0.53472</cdr:x>
      <cdr:y>0.29001</cdr:y>
    </cdr:from>
    <cdr:to>
      <cdr:x>0.63021</cdr:x>
      <cdr:y>0.2996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flipV="1">
          <a:off x="4400552" y="1383038"/>
          <a:ext cx="785818" cy="4572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0.42535</cdr:x>
      <cdr:y>0.05992</cdr:y>
    </cdr:from>
    <cdr:to>
      <cdr:x>0.52952</cdr:x>
      <cdr:y>0.11984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>
          <a:off x="3500462" y="285752"/>
          <a:ext cx="857256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0.72917</cdr:x>
      <cdr:y>0.68908</cdr:y>
    </cdr:from>
    <cdr:to>
      <cdr:x>0.84202</cdr:x>
      <cdr:y>0.73402</cdr:y>
    </cdr:to>
    <cdr:sp macro="" textlink="">
      <cdr:nvSpPr>
        <cdr:cNvPr id="13" name="Прямая со стрелкой 12"/>
        <cdr:cNvSpPr/>
      </cdr:nvSpPr>
      <cdr:spPr>
        <a:xfrm xmlns:a="http://schemas.openxmlformats.org/drawingml/2006/main" flipH="1" flipV="1">
          <a:off x="6000792" y="3286148"/>
          <a:ext cx="928694" cy="2143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0.30059</cdr:x>
      <cdr:y>0.25807</cdr:y>
    </cdr:from>
    <cdr:to>
      <cdr:x>0.33595</cdr:x>
      <cdr:y>0.30645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1214446" y="1143008"/>
          <a:ext cx="142847" cy="21430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0.08841</cdr:x>
      <cdr:y>0.48387</cdr:y>
    </cdr:from>
    <cdr:to>
      <cdr:x>0.10609</cdr:x>
      <cdr:y>0.58065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flipV="1">
          <a:off x="357190" y="2143140"/>
          <a:ext cx="71438" cy="4286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01776-DC8E-4B7A-BFB5-0A2C49C30037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D5438-D3FC-438A-A045-E94052BA47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D5438-D3FC-438A-A045-E94052BA4754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CF602-F463-4381-9A42-AAE4EC111BBF}" type="datetimeFigureOut">
              <a:rPr lang="ru-RU" smtClean="0"/>
              <a:pPr/>
              <a:t>29.10.2010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E5B46-721C-4EF6-95B0-1A6A9AD4B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cs typeface="Times New Roman" pitchFamily="18" charset="0"/>
              </a:rPr>
              <a:t>ОТЧЕТ ГЛАВЫ АДМИНИСТРАЦИИ ГОРОДА КУДЫМКАРА О ДЕЯТЕЛЬНОСТИ АДМИНИСТРАЦИИ, СОЦИАЛЬНО – ЭКОНОМИЧЕСКОМ ПОЛОЖЕНИИ МУНИЦИПАЛЬНОГО ОБРАЗОВАНИЯ «ГОРОДСКОЙ ОКРУГ – ГОРОД КУДЫМКАР» ЗА 2009 ГОД</a:t>
            </a:r>
            <a:endParaRPr lang="ru-RU" sz="3200" b="1" dirty="0">
              <a:cs typeface="Times New Roman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СМЕРТНОСТИ ЗА 2008-2009 ГОДЫ, %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071547"/>
            <a:ext cx="4040188" cy="428627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/>
              <a:t>2008 ГОД</a:t>
            </a:r>
            <a:endParaRPr lang="ru-RU" sz="2000" b="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57200" y="1571612"/>
          <a:ext cx="4040188" cy="455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071547"/>
            <a:ext cx="4041775" cy="428628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/>
              <a:t>2009 ГОД</a:t>
            </a:r>
            <a:endParaRPr lang="ru-RU" sz="2000" b="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645025" y="1571624"/>
          <a:ext cx="4041775" cy="4714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303"/>
          <a:ext cx="8314071" cy="511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7356"/>
                <a:gridCol w="669278"/>
                <a:gridCol w="571504"/>
                <a:gridCol w="555933"/>
              </a:tblGrid>
              <a:tr h="607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отклонения, %</a:t>
                      </a:r>
                    </a:p>
                  </a:txBody>
                  <a:tcPr marL="68580" marR="68580" marT="0" marB="0"/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Цель 1. 1. Рост численности населения города Кудымкара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6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Численность постоянного населения г.Кудымкара на 01.01. следующего года, тыс.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30,5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30,8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1.1.1 Повышение рождаемости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за год,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395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471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19,2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6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рождаемости (на 1000 населения)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12,9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15,29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18,5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1.1.2. Снижение смертности и инвалидности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умерших за год,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530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441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-16,8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т.ч. в трудоспособном возрасте,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215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-25,1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т.ч. по трем основным причинам: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-сердечно - сосудистые заболевания, на 100 тыс. человек населения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146,97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-80,4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6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-онкологические заболевания, на 100 тыс. человек населения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115,47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-11,2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-внешние причины, на 100 тыс. человек населения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330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299,2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-9,3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смертности (на 1000 населения)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15,8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14,32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-9,4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 инвалидности взрослого населения на 10 тыс. человек населения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101,7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64,5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-36,6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8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1.1.2.1. Снижение младенческой и детской смертности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06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младенческой смертности (число умерших детей до 1 года на 1000 родившихся живыми) 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5,3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2,12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-60,0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0112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58204" cy="3757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9691"/>
                <a:gridCol w="716863"/>
                <a:gridCol w="645177"/>
                <a:gridCol w="616473"/>
              </a:tblGrid>
              <a:tr h="693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отклонения, %</a:t>
                      </a:r>
                    </a:p>
                  </a:txBody>
                  <a:tcPr marL="68580" marR="68580" marT="0" marB="0"/>
                </a:tc>
              </a:tr>
              <a:tr h="346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1.1.2.5. Снижение заболеваемости туберкулезом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больных туберкулезом,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Объем медицинской помощи в расчете на одного жителя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амбулаторно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– поликлиническая помощь,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койко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- дни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9,2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10,3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11,9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дневные стационары всех типов,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койко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– дни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-82,5</a:t>
                      </a:r>
                    </a:p>
                  </a:txBody>
                  <a:tcPr marL="68580" marR="68580" marT="0" marB="0"/>
                </a:tc>
              </a:tr>
              <a:tr h="361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скорая медицинская помощь, вызовы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0,34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6,2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09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врачами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19,2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1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Обеспеченность средним медицинским персоналом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53,6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7,2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714356"/>
            <a:ext cx="75009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ЗАДАЧА АДМИНИСТРАЦИИ ГОРОДА КУДЫМКАРА В СФЕРЕ ОБРАЗОВАНИЯ В 2009 ГОДУ:</a:t>
            </a:r>
          </a:p>
          <a:p>
            <a:pPr algn="just"/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  ОРГАНИЗАЦИЯ ПРЕДОСТАВЛЕНИЯ ОБЩЕДОСТУПНОГО И БЕСПЛАТНОГО  НАЧАЛЬНОГО,  ОСНОВНОГО,  ОБЩЕГО, СРЕДНЕГО (ПОЛНОГО),  ДОШКОЛЬНОГО И ДОПОЛНИТЕЛЬНОГО ОБРАЗОВАНИЯ ДЛЯ ДЕТЕЙ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ПОКАЗАТЕЛЕЙ МУНИЦИПАЛЬНОЙ СИСТЕМЫ ОБРАЗОВАНИЯ ГОРОДА КУДЫМКАРА ЗА 2007-2009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6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6304"/>
                <a:gridCol w="1143008"/>
                <a:gridCol w="1214446"/>
                <a:gridCol w="11858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Показатели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2007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2008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2009 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Численность учащихся в школах,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3539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3419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Численность воспитанников в МДОУ,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1779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Численность воспитанников дополнительного образования,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1844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1571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1886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детей, состоящих на учете для устройства в МДОУ,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980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 охвата детей от 1,5 до 6,5 лет дошкольным образованием,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400" smtClean="0">
                          <a:latin typeface="Times New Roman"/>
                          <a:ea typeface="Times New Roman"/>
                          <a:cs typeface="Times New Roman"/>
                        </a:rPr>
                        <a:t>педагогов всего,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486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Ср. заработная плата педагогов, рублей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7538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10521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Доля учащихся, ставших призерами российских или региональных предметных олимпиад,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РЕЗУЛЬТАТЫ ЕДИНОГО ГОСУДАРСТВЕННОГО ЭКЗАМЕНА ВЫПУСКНИКОВ  ШКОЛ ГОРОДА ЗА 2008-2009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Предм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Русс. яз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Матем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Истор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Англ.яз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Биолог.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Географ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Литерат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2008год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56,4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43,8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2009год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62,8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63,0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63,6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63,9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РАСХОДОВ НА СОДЕРЖАНИЕ УЧРЕЖДЕНИЙ ОБРАЗОВАНИЯ В РАСЧЕТЕ НА 1 УЧЕНИКА ЗА 2007-2009 ГОДЫ,   </a:t>
            </a:r>
            <a:br>
              <a:rPr lang="ru-RU" sz="2000" dirty="0" smtClean="0"/>
            </a:br>
            <a:r>
              <a:rPr lang="ru-RU" sz="2000" dirty="0" smtClean="0"/>
              <a:t>ТЫС.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840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СТРУКТУРЫ РАСХОДОВ МУНИЦИПАЛЬНОЙ СИСТЕМЫ ОБРАЗОВАНИЯ ГОРОДА КУДЫМКАРА ЗА 2007-2009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469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488" y="4214818"/>
            <a:ext cx="714380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57,1%</a:t>
            </a:r>
            <a:endParaRPr lang="ru-RU" sz="1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313"/>
                <a:gridCol w="857256"/>
                <a:gridCol w="785818"/>
                <a:gridCol w="75721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Отклонения, 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Цель 1. 1. Рост численности населения города Кудымкара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Задача 1.1.1 Повышение рождаемости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1.1.1.1. Социальная поддержка семей, имеющих детей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 в возрасте 1,5 - 4 лет, стоящих в очереди для определения в муниципальное дошкольное учреждение,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570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170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-70,1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1.1.1.3. Развитие системы образования как «социального лифта»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общеобразовательных учреждений, переведенных на финансово – хозяйственную самостоятельность,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 общеобразовательных учреждений в расчете на 1 работника муниципальной системы образования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расходов на оплату труда педагогов в общей фонде оплаты труда,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освоенных территориальной системой образования выделенных бюджетных средств,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общеобразовательных учреждений, переведенных на новую систему оплаты труда,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общеобразовательных учреждений, переведенных на нормативно –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подушевое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финансирование,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детей от 5 лет, охваченная услугами дошкольных образовательных учреждений,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58204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312"/>
                <a:gridCol w="785818"/>
                <a:gridCol w="857256"/>
                <a:gridCol w="785818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Отклонения, 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Задача 1.1.1.3. Развитие системы образования как «социального лифта»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общеобразовательных учреждений, имеющих стабильный доступ в Интернет со скоростью не менее 256 кб/сек,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16,6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обучающихся в общеобразовательных учреждениях, имеющих лицензию,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 по обязательным предметам ЕГЭ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56,7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учащихся общеобразовательных школ, ставших призерами российских или региональных предметных олимпиад и иных конкурсов,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образовательных учреждений, принятых к началу учебного года комиссиями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ДЕМОГРАФИЧЕСКАЯ СИТУАЦИЯ ГОРОДА КУДЫМКАРА ЗА                </a:t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dirty="0" smtClean="0">
                <a:cs typeface="Times New Roman" pitchFamily="18" charset="0"/>
              </a:rPr>
              <a:t>2007-2009 ГОДЫ, ЧЕЛОВЕК</a:t>
            </a:r>
            <a:endParaRPr lang="ru-RU" sz="2000" dirty="0"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071546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000108"/>
            <a:ext cx="80010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ЗАДАЧИ АДМИНИСТРАЦИИ ГОРОДА КУДЫМКАРА В СФЕРЕ КУЛЬТУРЫ, СПОРТА И МОЛОДЕЖНОЙ ПОЛИТИКИ В 2009 ГОДУ </a:t>
            </a:r>
          </a:p>
          <a:p>
            <a:pPr algn="just"/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  СОЗДАНИЕ УСЛОВИЙ ДЛЯ САМОРАЗВИТИЯ И КАЧЕСТВЕННОГО ДОСУГА;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  СТИМУЛИРОВАНИЕ КУЛЬТУРНО-ТВОРЧЕСКОЙ И ГРАЖДАНСКОЙ АКТИВНОСТИ  НАСЕЛЕНИЯ;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   ПРОПАГАНДА ЗДОРОВОГО ОБРАЗА ЖИЗНИ</a:t>
            </a:r>
            <a:endParaRPr lang="ru-RU" sz="24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ПОКАЗАТЕЛЕЙ ДЕЯТЕЛЬНОСТИ МУНИЦИПАЛЬНЫХ УЧРЕЖДЕНИЙ КУЛЬТУРЫ ЗА 2007-2009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6436"/>
                <a:gridCol w="857256"/>
                <a:gridCol w="857256"/>
                <a:gridCol w="82865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мероприятий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1394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кинопоказов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Охват населения мероприятиями, %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593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т.ч.охват населения кинопоказами,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Доля населения, участвующая в творческих коллективах,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2,56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СТРУКТУРЫ РАСХОДОВ БЮДЖЕТА МУНИЦИПАЛЬНОГО ОБРАЗОВАНИЯ «ГОРОДСКОЙ ОКРУГ – ГОРОД КУДЫМКАР» ПО РАЗДЕЛУ «КУЛЬТУРА» ЗА 2007-2009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28926" y="4357694"/>
            <a:ext cx="642942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49,6%</a:t>
            </a:r>
            <a:endParaRPr lang="ru-RU" sz="1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УСПЕХИ И ДОСТИЖЕНИЯ В СФЕРЕ КУЛЬТУРЫ В 2009 ГОДУ </a:t>
            </a:r>
            <a:br>
              <a:rPr lang="ru-RU" sz="2000" dirty="0" smtClean="0"/>
            </a:br>
            <a:r>
              <a:rPr lang="ru-RU" sz="2000" dirty="0" smtClean="0"/>
              <a:t>(коллективы МУК КДЦ)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214421"/>
          <a:ext cx="8229600" cy="4626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01"/>
                <a:gridCol w="3429024"/>
                <a:gridCol w="2300275"/>
              </a:tblGrid>
              <a:tr h="3594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коллектива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Хор «Учитель»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Краевой фестиваль ветеранских хоров «Патриоты края-патриоты России»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</a:p>
                  </a:txBody>
                  <a:tcPr marL="68580" marR="68580" marT="0" marB="0"/>
                </a:tc>
              </a:tr>
              <a:tr h="620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Народный ансамбль песни и танца «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Югор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Защита звания «Народный»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в гала-концерте «Прикамье поющее»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Подтверждение Звания «Народный»</a:t>
                      </a:r>
                    </a:p>
                  </a:txBody>
                  <a:tcPr marL="68580" marR="68580" marT="0" marB="0"/>
                </a:tc>
              </a:tr>
              <a:tr h="620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Народный ансамбль песни и танца «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Югор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1Краевой фестиваль национальных культур финно-угорских народов «Чудный карнавал»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/>
                </a:tc>
              </a:tr>
              <a:tr h="413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Вокальный ансамбль «Добры молодцы»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Межрегиональный фестиваль творчества мужчин «Ермакова братина»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</a:p>
                  </a:txBody>
                  <a:tcPr marL="68580" marR="68580" marT="0" marB="0"/>
                </a:tc>
              </a:tr>
              <a:tr h="413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Клуб народной игрушки «Акань»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1Межмуниципальный фестиваль игрушки «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Акань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Дипломы /Благодарности</a:t>
                      </a:r>
                    </a:p>
                  </a:txBody>
                  <a:tcPr marL="68580" marR="68580" marT="0" marB="0"/>
                </a:tc>
              </a:tr>
              <a:tr h="620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Клуб народной игрушки «Акань»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1Краевой фестиваль национальных культур финно-угорских народов «Чудный карнавал»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/>
                </a:tc>
              </a:tr>
              <a:tr h="620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Фольклорный ансамбль «Силькан»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1Краевой фестиваль национальных культур финно-угорских народов «Чудный карнавал»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/>
                </a:tc>
              </a:tr>
              <a:tr h="413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Вокальный ансамбль «Россияночка»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Х1 Межрегиональный Фестиваль «Уральский магнит»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УСПЕХИ И ДОСТИЖЕНИЯ В СФЕРЕ КУЛЬТУРЫ В 2009 ГОДУ </a:t>
            </a:r>
            <a:br>
              <a:rPr lang="ru-RU" sz="2000" dirty="0" smtClean="0"/>
            </a:br>
            <a:r>
              <a:rPr lang="ru-RU" sz="2000" dirty="0" smtClean="0"/>
              <a:t>(участие коллективов МОУ ДОД «ДЕТСКАЯ ШКОЛА ИСКУССТВ» в фестивалях, конкурсах)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5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28"/>
                <a:gridCol w="642942"/>
                <a:gridCol w="676735"/>
                <a:gridCol w="763735"/>
                <a:gridCol w="763735"/>
                <a:gridCol w="763735"/>
                <a:gridCol w="763735"/>
                <a:gridCol w="763735"/>
                <a:gridCol w="763735"/>
                <a:gridCol w="741647"/>
                <a:gridCol w="785823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Уровень конкурсов,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фестивалей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выставок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Кол-во конку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рсов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Гран-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 степени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 степени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степени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Диплом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степени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Спец.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приз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Благо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дар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ность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Учащиеся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Преподаватели -концертмейстеры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Международные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Всероссийские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Межрегиональные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Краевые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Городские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межмуниципальные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ПОКАЗАТЕЛЕЙ ДЕЯТЕЛЬНОСТИ МУНИЦИПАЛЬНЫХ УЧРЕЖДЕНИЙ ФИЗИЧЕСКОЙ КУЛЬТУРЫ И СПОРТА ЗА 2007-2009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3560"/>
                <a:gridCol w="857256"/>
                <a:gridCol w="928694"/>
                <a:gridCol w="90009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Доля населения, занимающихся физкультурой и спортом, 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Эффективность использования спортивных сооружений,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Н/Д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74,5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спортивных мероприятий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ДИНАМИКА СТРУКТУРЫ РАСХОДОВ БЮДЖЕТА МУНИЦИПАЛЬНОГО ОБРАЗОВАНИЯ «ГОРОДСКОЙ ОКРУГ – ГОРОД КУДЫМКАР» ПО РАЗДЕЛУ «ФИЗИЧЕСКАЯ КУЛЬТУРА И СПОРТ» ЗА 2007-2009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32" y="1714488"/>
            <a:ext cx="6000792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10,3 млн.рублей                       10,3 млн.рублей                       27,9 млн.рублей</a:t>
            </a:r>
            <a:endParaRPr lang="ru-RU" sz="1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3560"/>
                <a:gridCol w="857256"/>
                <a:gridCol w="928694"/>
                <a:gridCol w="90009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отклоне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Цель 1. 1. Рост численности населения города Кудымкара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1.1.3. Снижение миграционного оттока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1.1.3.2. Создание условий для саморазвития и качественного досуга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3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посетителей культурно –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досуговых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мероприятий, проводимых государственными и муниципальными учреждениями культуры (по проданным билетам), тыс. чел.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+37,7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населения, участвующего в культурно –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досуговых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мероприятиях, проводимых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муниципальными организациями культуры, 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работе любительских объединений,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174,4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+205,0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Удельный вес населения, систематически занимающегося физической культурой и спортом,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-6,95</a:t>
                      </a: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Единовременная пропускная способность спортивных сооружений,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Доля детей в возрасте 7-17 лет, систематически занимающихся физической культурой и спортом,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+2,8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71545"/>
            <a:ext cx="78581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ЗАДАЧА  АДМИНИСТРАЦИИ ГОРОДА КУДЫМКАРА В СФЕРЕ ЭКОНОМИЧСЕКОГО РАЗВИТИЯ В 2009 ГОДУ: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СТИМУЛИРОВАНИЕ РАБОТОДАТЕЛЕЙ К СОХРАНЕНИЮ И СОЗДАНИЮ  РАБОЧИХ МЕСТ ВО ВНЕБЮДЖЕТНОЙ СФЕРЕ, В ТОМ  ЧИСЛЕ  СУБЪЕКТАМИ МАЛОГО ПРЕДПРИНИМАТЕЛЬСТВА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65403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СТРУКТУРА ОБОРОТА ОРГАНИЗАЦИЙ ГОРОДА КУДЫМКАРА В 2009 ГОДУ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857232"/>
          <a:ext cx="8229600" cy="564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7969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ДИНАМИКА ПОЛОВОЗРАСТНОЙ СТРУКТУРЫ НАСЕЛЕНИЯ ГОРОДА КУДЫМКАРА ЗА 2007-2009 ГОДЫ, ТЫС. ЧЕЛОВЕК</a:t>
            </a:r>
            <a:endParaRPr lang="ru-RU" sz="2000" dirty="0"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000108"/>
          <a:ext cx="804389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СТРУКТУРЫ ОБОРОТА КРУПНЫХ И СРЕДНИХ ПРЕДПРИЯТИЙ ГОРОДА КУДЫМКАРА ЗА 2007-2009 ГОДЫ, %</a:t>
            </a:r>
            <a:endParaRPr lang="ru-RU" sz="20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285864"/>
          <a:ext cx="8229600" cy="478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3560"/>
                <a:gridCol w="857256"/>
                <a:gridCol w="1000132"/>
                <a:gridCol w="828652"/>
              </a:tblGrid>
              <a:tr h="39048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Вид экономической деятельности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Удельный вес в обороте крупных и средних организаций, 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5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Сельское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Обработка древесины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21,1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Издательская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полиграфическая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Производство 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и распределение э/энергии, газа и воды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30,9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39,5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29,1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Строительство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Торговля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Гостиницы и рестораны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Транспорт и связь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23,7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12,8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11,6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Операции с недвижимым имуществом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Государственное управление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Предоставление прочих услуг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939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ПРОМЫШЛЕННОГО ПРОИЗВОДСТВА ПРЕДПРИЯТИЙ ГОРОДА КУДЫМКАРА ЗА 2007-2009 ГОДЫ, %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ИНДЕКСА ПРОМЫШЛЕННОГО ПРОИЗВОДСТВА ПРЕДПРИЯТИЙ ГОРОДА КУДЫМКАРА ЗА 2007-2009 ГОДЫ, %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4932"/>
                <a:gridCol w="1071570"/>
                <a:gridCol w="1000132"/>
                <a:gridCol w="1042966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Вид экономической деятельности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Индекс промышленного производства, 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145,1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123,2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132,2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Про-во пищевых продуктов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115,7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129,7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Обработка древесины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в 14,2 </a:t>
                      </a:r>
                      <a:r>
                        <a:rPr lang="ru-RU" sz="14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126,4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165,6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Издательская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полиграфическая деятельность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97,9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104,2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77,2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Деятельность по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обеспечению работоспособности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э/сетей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133,4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112,6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133,1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Производство 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т/энергии и горячей воды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101,3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124,4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119,2</a:t>
                      </a:r>
                      <a:endParaRPr lang="ru-RU" sz="14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Распределение воды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105,5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110,1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829576" cy="128588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ДИНАМИКА ОБЪЕМА ИНВЕСТИЦИЙ НА ДУШУ НАСЕЛЕНИЯ ЗА 2007-2009 ГОДЫ, ТЫС. РУБЛЕЙ </a:t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1600" dirty="0" smtClean="0"/>
              <a:t>В СОПОСТАВИМЫХ УСЛОВИЯХ: БЕЗ ИНВЕСТИЦИОННЫХ РАСХОДОВ НА СТРОИТЕЛЬСТВО ГАЗОПРОВОДА – ОТВОДА ОЧЕР-КУДЫМКАР-КУПРОС И АВТОДОРОГИ ПЕРМЬ-КУДЫМКАР-СЫКТЫВКАР)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58778D-261D-4CA5-89EC-7535B57563D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0EAE47E-84F5-4878-9EC7-0644B17F680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" name="Rectangle 6"/>
          <p:cNvSpPr txBox="1">
            <a:spLocks noGrp="1" noChangeArrowheads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0FEFC0B-A9EF-445C-9368-2E775460C3A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5541" name="TextBox 2"/>
          <p:cNvSpPr txBox="1">
            <a:spLocks noChangeArrowheads="1"/>
          </p:cNvSpPr>
          <p:nvPr/>
        </p:nvSpPr>
        <p:spPr bwMode="auto">
          <a:xfrm>
            <a:off x="1785938" y="599481"/>
            <a:ext cx="6429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+mj-lt"/>
                <a:cs typeface="Times New Roman" pitchFamily="18" charset="0"/>
              </a:rPr>
              <a:t>Динамика количества субъектов малого и среднего предпринимательства за 2007-2009 годы, единиц</a:t>
            </a:r>
            <a:endParaRPr lang="ru-RU" sz="22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398408" name="Group 72"/>
          <p:cNvGraphicFramePr>
            <a:graphicFrameLocks noGrp="1"/>
          </p:cNvGraphicFramePr>
          <p:nvPr/>
        </p:nvGraphicFramePr>
        <p:xfrm>
          <a:off x="228600" y="1857365"/>
          <a:ext cx="8701118" cy="3458312"/>
        </p:xfrm>
        <a:graphic>
          <a:graphicData uri="http://schemas.openxmlformats.org/drawingml/2006/table">
            <a:tbl>
              <a:tblPr/>
              <a:tblGrid>
                <a:gridCol w="3676528"/>
                <a:gridCol w="1715714"/>
                <a:gridCol w="1715714"/>
                <a:gridCol w="1593162"/>
              </a:tblGrid>
              <a:tr h="5498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906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Субъекты малого предпринимательства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9970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624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юридические лица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47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индивидуальные предприниматели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516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5608" name="Заголовок 1"/>
          <p:cNvSpPr>
            <a:spLocks/>
          </p:cNvSpPr>
          <p:nvPr/>
        </p:nvSpPr>
        <p:spPr bwMode="auto">
          <a:xfrm>
            <a:off x="250825" y="333375"/>
            <a:ext cx="863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/>
            <a:endParaRPr lang="ru-RU" sz="16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1"/>
            <a:ext cx="838200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ПОКАЗАТЕЛЯ ДОЛИ ЕНВД  В ОБЩЕЙ СУММЕ СОБСТВЕННЫХ ДОХОДОВ БЮДЖЕТА МУНИЦИПАЛЬНОГО ОБРАЗОВАНИЯ «ГОРОДСКОЙ ОКРУГ – ГОРОД КУДЫМКАР», %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ВЫСВОБОЖДЕННЫХ РАБОТНИКОВ КРУПНЫХ И СРЕДНИХ ПРЕДПРИЯТИЙ ГОРОДА КУДЫМКАРА В 2009 ГОДУ, ЧЕЛОВЕК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29600" cy="4768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ЧИСЛЕННОСТИ БЕЗРАБОТНЫХ ЗАРЕГИСТРОВАННЫХ В ГУ ЦЗН ГОРОДА КУДЫМКАРА ЗА 2007-2009 ГОДЫ, ЧЕЛОВЕК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7" y="1071547"/>
          <a:ext cx="8572559" cy="5581658"/>
        </p:xfrm>
        <a:graphic>
          <a:graphicData uri="http://schemas.openxmlformats.org/drawingml/2006/table">
            <a:tbl>
              <a:tblPr/>
              <a:tblGrid>
                <a:gridCol w="3597413"/>
                <a:gridCol w="1148111"/>
                <a:gridCol w="1339463"/>
                <a:gridCol w="1052435"/>
                <a:gridCol w="1435137"/>
              </a:tblGrid>
              <a:tr h="33714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Показатели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Фонд начисленной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з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/платы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Средняя заработная плата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67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млн.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2009/2008,%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2009/2008,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3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1290,9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13192,6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Лесное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9236,3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3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Обрабатывающие производства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10930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6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Производство и распределение э/энергии, газа, 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16126,8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3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Строительство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10668,1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Торговля, бытовые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9221,4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Гостиницы, рестораны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8653,8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Транспорт и связь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9704,8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Финансовая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16089,5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Операции с недвижимым имуществом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14292,6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Государственное управление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449,6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22048,6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3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9363,1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Здравоохранение, соц.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8917,1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Прочие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9400,7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214290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ОПЛАТА ТРУДА РАБОТНИКОВ КРУПНЫХ И СРЕДНИХ ОРГАНИЗАЦИЙ ГОРОДА КУДЫМКАРА ЗА 2008-2009 ГОДЫ</a:t>
            </a:r>
            <a:endParaRPr lang="ru-RU" sz="20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4998"/>
                <a:gridCol w="928694"/>
                <a:gridCol w="857256"/>
                <a:gridCol w="82865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отклоне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рабочих мест во внебюджетной сфере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6 р.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571480"/>
            <a:ext cx="75724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ЗАДАЧИ АДМИНИСТРАЦИИ ГОРОДА КУДЫМКАРА В СФЕРЕ ЗДРАВООХРАНЕНИЯ В 2009 ГОДУ :</a:t>
            </a:r>
          </a:p>
          <a:p>
            <a:pPr algn="just"/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 ПОВЫШЕНИЕ КАЧЕСТВА ОКАЗЫВАЕМОЙ МЕДИЦИНСКОЙ ПОМОЩИ; </a:t>
            </a:r>
          </a:p>
          <a:p>
            <a:pPr algn="just"/>
            <a:endParaRPr lang="ru-RU" sz="2400" dirty="0" smtClean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ru-RU" sz="2400" dirty="0" smtClean="0"/>
              <a:t>ПОВЫШЕНИЕ РОЖДАЕМОСТИ;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ru-RU" sz="2400" dirty="0" smtClean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ru-RU" sz="2400" dirty="0" smtClean="0"/>
              <a:t>СНИЖЕНИЕ СМЕРТНОСТИ И ИНВАЛИДНОСТИ, В ТОМ ЧИСЛЕ СНИЖЕНИЕ МЛАДЕНЧЕСКОЙ И ДЕТСКОЙ СМЕРТНОСТИ;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ru-RU" sz="2400" dirty="0" smtClean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ru-RU" sz="2400" dirty="0" smtClean="0"/>
              <a:t>СНИЖЕНИЕ ЗАБОЛЕВАЕМОСТИ  СОЦИАЛЬНО ЗНАЧИМЫМИ БОЛЕЗНЯМИ</a:t>
            </a:r>
          </a:p>
          <a:p>
            <a:pPr algn="just"/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928669"/>
            <a:ext cx="7715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ЗАДАЧИ АДМИНИСТРАЦИИ ГОРОДА КУДЫМКАРА В СФЕРЕ РАЗВИТИЯ ИНФРАСТРУКТУРЫ И ЖИЛИЩНО-КОММУНАЛЬНОГО ХОЗЯЙСТВА В 2009 ГОДУ: 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РАЗВИТИЕ ГОРОДСКОЙ ИНФРАСТРУКТУРЫ;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ПОВЫШЕНИЕ КАЧЕСТВА СРЕДЫ ПРОЖИВАНИЯ ГОРОЖАН;</a:t>
            </a:r>
          </a:p>
          <a:p>
            <a:pPr algn="just">
              <a:buFontTx/>
              <a:buChar char="-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УЛУЧШЕНИЕ ЭКОЛОГИЧЕСКОЙ ОБСТАНОВКИ В ГОРОДЕ</a:t>
            </a:r>
            <a:endParaRPr lang="ru-RU" sz="24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8683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СИТУАЦИИ В СФЕРЕ ГРАДОСТРОИТЕЛЬСТВА ГОРОДА КУДЫМКАРА ЗА 2007-2009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266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4929222"/>
                <a:gridCol w="1000132"/>
                <a:gridCol w="857256"/>
                <a:gridCol w="90009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№ </a:t>
                      </a:r>
                      <a:r>
                        <a:rPr lang="ru-RU" sz="1400" dirty="0" err="1"/>
                        <a:t>п</a:t>
                      </a:r>
                      <a:r>
                        <a:rPr lang="ru-RU" sz="1400" dirty="0"/>
                        <a:t>/</a:t>
                      </a:r>
                      <a:r>
                        <a:rPr lang="ru-RU" sz="1400" dirty="0" err="1"/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Показатели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Количество объектов строительства по состоянию на 31.12. отчетного года</a:t>
                      </a:r>
                      <a:r>
                        <a:rPr lang="ru-RU" sz="1400" b="1" dirty="0" smtClean="0"/>
                        <a:t>,  </a:t>
                      </a:r>
                      <a:r>
                        <a:rPr lang="ru-RU" sz="1400" b="1" dirty="0"/>
                        <a:t>из них: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576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536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571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1.1.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индивидуального жилищного строительства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525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499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526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1.2.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жилищного строительства, гражданского назначения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45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 выданных разрешений на строительство,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 из них: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81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89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84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2.1.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Объекты индивидуального жилищного строительства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61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61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2.2.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жилищного строительства, гражданского назначения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-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2.3.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обслуживания транспорта и производственные здания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-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2.4.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коммунального назначения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2.5.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Объекты торговли и обслуживания населения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Количество выданных разрешений на ввод объектов в эксплуатацию</a:t>
                      </a:r>
                      <a:r>
                        <a:rPr lang="ru-RU" sz="1400" b="1" dirty="0" smtClean="0"/>
                        <a:t>, </a:t>
                      </a:r>
                      <a:r>
                        <a:rPr lang="ru-RU" sz="1400" b="1" dirty="0"/>
                        <a:t>из них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51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83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49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3.1.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Объекты индивидуального жилищного строительства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Кол-во домов/общая площадь (м</a:t>
                      </a:r>
                      <a:r>
                        <a:rPr lang="ru-RU" sz="1400" baseline="30000" dirty="0"/>
                        <a:t>2</a:t>
                      </a:r>
                      <a:r>
                        <a:rPr lang="ru-RU" sz="1400" dirty="0"/>
                        <a:t>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34/2612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37/3238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34/3152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3.2.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Объекты жилищного строительства, гражданского назначения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Кол-во квартир/общая площадь (м</a:t>
                      </a:r>
                      <a:r>
                        <a:rPr lang="ru-RU" sz="1400" baseline="30000"/>
                        <a:t>2</a:t>
                      </a:r>
                      <a:r>
                        <a:rPr lang="ru-RU" sz="1400"/>
                        <a:t>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24/1184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136/7202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48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3.3.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Объекты обслуживания транспорта и производственные здания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3.4.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Объекты коммунального назначения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-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3.5.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/>
                        <a:t>Объекты торговли и обслуживания населения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939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ЗАТРАТЫ НА РЕМОНТ МУНИЦИПАЛЬНЫХ ДОРОГ ГОРОДА КУДЫМКАРА   ЗА 2007-2009 ГОДЫ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229600" cy="302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6370"/>
                <a:gridCol w="1000132"/>
                <a:gridCol w="1071570"/>
                <a:gridCol w="971528"/>
              </a:tblGrid>
              <a:tr h="450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8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Затраты на капитальный ремонт асфальтобетонных дорог, млн. 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Протяженность отремонтированных асфальтобетонных дорог, км.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2,85</a:t>
                      </a:r>
                    </a:p>
                  </a:txBody>
                  <a:tcPr marL="68580" marR="68580" marT="0" marB="0"/>
                </a:tc>
              </a:tr>
              <a:tr h="517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Протяженность дорог, всего, км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131,9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131,9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131,9</a:t>
                      </a:r>
                    </a:p>
                  </a:txBody>
                  <a:tcPr marL="68580" marR="68580" marT="0" marB="0"/>
                </a:tc>
              </a:tr>
              <a:tr h="318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а/бетонное покрытие, км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40,8</a:t>
                      </a:r>
                    </a:p>
                  </a:txBody>
                  <a:tcPr marL="68580" marR="68580" marT="0" marB="0"/>
                </a:tc>
              </a:tr>
              <a:tr h="317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гравийное покрытие,  км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23,1</a:t>
                      </a:r>
                    </a:p>
                  </a:txBody>
                  <a:tcPr marL="68580" marR="68580" marT="0" marB="0"/>
                </a:tc>
              </a:tr>
              <a:tr h="450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грунтовое покрытие,  км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68,0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РЕЗУЛЬТАТЫ УЧАСТИЯ МО «ГОРОДСКОЙ ОКРУГ – ГОРОД КУДЫМКАР» В КЦП «ГАЗИФИКАЦИЯ ПЕРМСКОГО КРАЯ НА 2008-2010 ГОДЫ»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928694"/>
                <a:gridCol w="928694"/>
                <a:gridCol w="928694"/>
                <a:gridCol w="785818"/>
                <a:gridCol w="857256"/>
                <a:gridCol w="828651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газифицировано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газифицировано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газифицировано</a:t>
                      </a:r>
                    </a:p>
                  </a:txBody>
                  <a:tcPr marL="68580" marR="68580" marT="0" marB="0"/>
                </a:tc>
              </a:tr>
              <a:tr h="53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Котельные УМП «Кудымкарские тепловые сети», шт (на конец года)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Многоквартирные дома, шт.(на конец года)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Частные жилые дома, шт (на конец года)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Длина проложенных газопроводов, км.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939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ПЛОЩАДЬ ОБЪЕКТОВ РЕКРЕАЦИОННОЙ ЗОНЫ ТЕРРИТОРИИ ГОРОДА КУДЫМКАРА ЗА 2007-2009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5"/>
          <a:ext cx="8229600" cy="207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8"/>
                <a:gridCol w="1071570"/>
                <a:gridCol w="928694"/>
                <a:gridCol w="971528"/>
              </a:tblGrid>
              <a:tr h="499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9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Зона городских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лесов,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535</a:t>
                      </a:r>
                    </a:p>
                  </a:txBody>
                  <a:tcPr marL="68580" marR="68580" marT="0" marB="0"/>
                </a:tc>
              </a:tr>
              <a:tr h="5743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Зона парков, скверов, бульваров зеленых насаждений, га (реки, пруд)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9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Береговая линия, км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7969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ОБЪЕМ ВЫВОЗА И УТИЛИЗАЦИИ ТВЕРДЫХ БЫТОВЫХ ОТХОДОВ                      ЗА 2007-2009 ГОДЫ, тыс. м3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НАЛИЧИЕ ТСЖ, УПРАВЛЯЮЩИХ КОМПАНИЙ НА ТЕРРИТОРИИ ГОРОДА КУДЫМКАРА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/>
                <a:gridCol w="785818"/>
                <a:gridCol w="785818"/>
                <a:gridCol w="857256"/>
                <a:gridCol w="785818"/>
                <a:gridCol w="785818"/>
                <a:gridCol w="785818"/>
                <a:gridCol w="785818"/>
                <a:gridCol w="82865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шт.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% от общего количества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Площадь,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тыс. м</a:t>
                      </a:r>
                      <a:r>
                        <a:rPr lang="ru-RU" sz="1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% от общей площади МКД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МКД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4616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Способ управления всего, в т. ч.: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257,3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91,3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ТСЖ и  </a:t>
                      </a:r>
                      <a:r>
                        <a:rPr lang="ru-RU" sz="14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ЖСК, в т.ч.</a:t>
                      </a:r>
                      <a:endParaRPr lang="ru-RU" sz="14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ТСЖ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ЖСК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</a:p>
                  </a:txBody>
                  <a:tcPr marL="68580" marR="68580" marT="0" marB="0"/>
                </a:tc>
              </a:tr>
              <a:tr h="574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Управляющая организация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Непосредственный способ управления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46,6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235,3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83,6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выбрали способ управления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98,5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45,7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264,4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8,7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57313" y="274638"/>
            <a:ext cx="7786687" cy="939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ИНВЕСТИЦИОННЫЕ ПРОЕКТЫ, РЕАЛИЗУЕМЫЕ НА ТЕРРИТОРИИ ГОРОДА КУДЫМКАРА В 2009 ГОДУ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357298"/>
            <a:ext cx="4857784" cy="285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ИНВЕСТИЦИОННЫЕ ПРОЕКТЫ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714620"/>
            <a:ext cx="1785950" cy="15001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ОБРАЗОВАНИЕ:</a:t>
            </a:r>
          </a:p>
          <a:p>
            <a:pPr algn="ctr"/>
            <a:endParaRPr lang="ru-RU" sz="1200" b="1" dirty="0" smtClean="0"/>
          </a:p>
          <a:p>
            <a:r>
              <a:rPr lang="ru-RU" sz="1200" dirty="0" smtClean="0"/>
              <a:t>СТРОИТЕЛЬСТВО СОШ НА 422 МЕСТА;</a:t>
            </a:r>
          </a:p>
          <a:p>
            <a:endParaRPr lang="ru-RU" sz="1200" dirty="0" smtClean="0"/>
          </a:p>
          <a:p>
            <a:r>
              <a:rPr lang="ru-RU" sz="1200" dirty="0" smtClean="0"/>
              <a:t>РАЗРАБОТКА ПСД ДЕТСКОГО САДА НА 280 МЕСТ В М/Р № 12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714620"/>
            <a:ext cx="1857388" cy="1714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КУЛЬТУРА И СПОРТ:</a:t>
            </a:r>
          </a:p>
          <a:p>
            <a:pPr algn="ctr"/>
            <a:endParaRPr lang="ru-RU" sz="1200" b="1" dirty="0" smtClean="0"/>
          </a:p>
          <a:p>
            <a:r>
              <a:rPr lang="ru-RU" sz="1200" dirty="0" smtClean="0"/>
              <a:t>РЕКОНСТРУКЦИЯ ЗДАНИЯ КДЦ;</a:t>
            </a:r>
          </a:p>
          <a:p>
            <a:endParaRPr lang="ru-RU" sz="1200" dirty="0" smtClean="0"/>
          </a:p>
          <a:p>
            <a:r>
              <a:rPr lang="ru-RU" sz="1200" dirty="0" smtClean="0"/>
              <a:t>СТРОИТЕЛЬСТВО СПОРТИВНОГО КОМПЛЕКСА НА СТАДИОНЕ «ПАРМА»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2714620"/>
            <a:ext cx="2000264" cy="30003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ГАЗИФИКАЦИЯ:</a:t>
            </a:r>
          </a:p>
          <a:p>
            <a:pPr algn="ctr"/>
            <a:endParaRPr lang="ru-RU" sz="1200" b="1" dirty="0" smtClean="0"/>
          </a:p>
          <a:p>
            <a:r>
              <a:rPr lang="ru-RU" sz="1200" dirty="0" smtClean="0"/>
              <a:t>РЕКОНСТРУКЦИЯ С ПЕРЕВОДОМ НА ПРИРОДНЫЙ ГАЗ КОТЕЛЬНЫХ № 2,5;</a:t>
            </a:r>
          </a:p>
          <a:p>
            <a:endParaRPr lang="ru-RU" sz="1200" dirty="0" smtClean="0"/>
          </a:p>
          <a:p>
            <a:r>
              <a:rPr lang="ru-RU" sz="1200" dirty="0" smtClean="0"/>
              <a:t>СТРОИТЕЛЬСТВО РАСПРЕДЕЛИТЕЛЬНОГО ГАЗОПРОВОДА К КОТЕЛЬНЫМ № 2,5;</a:t>
            </a:r>
          </a:p>
          <a:p>
            <a:endParaRPr lang="ru-RU" sz="1200" dirty="0" smtClean="0"/>
          </a:p>
          <a:p>
            <a:r>
              <a:rPr lang="ru-RU" sz="1200" dirty="0" smtClean="0"/>
              <a:t>ПРОЕКТИРОВАНИЕ СЕТЕЙ ГАЗОПРОВОДА НИЗКОГО ДАВЛЕНИЯ ДЛЯ ЧАСТНОГО СЕКТОРА ЗАСТРОЙКИ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2714620"/>
            <a:ext cx="1857388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РАЗВИТИЕ НАРУЖНЫХ КОММУНАЛЬНЫХ СЕТЕЙ:</a:t>
            </a:r>
          </a:p>
          <a:p>
            <a:pPr algn="ctr"/>
            <a:endParaRPr lang="ru-RU" sz="1200" b="1" dirty="0" smtClean="0"/>
          </a:p>
          <a:p>
            <a:r>
              <a:rPr lang="ru-RU" sz="1200" dirty="0" smtClean="0"/>
              <a:t>СТРОИТЕЛЬСТВО  3 КМ НАРУЖНОГО ВОДОПРОВОДА (ПОС. КИРЗАВОД, ПОС. ЗАБОЛОТНЫЙ);</a:t>
            </a:r>
          </a:p>
          <a:p>
            <a:endParaRPr lang="ru-RU" sz="1200" dirty="0" smtClean="0"/>
          </a:p>
          <a:p>
            <a:r>
              <a:rPr lang="ru-RU" sz="1200" dirty="0" smtClean="0"/>
              <a:t>РЕКОНСТРУКЦИЯ ВОДОВОДА</a:t>
            </a:r>
            <a:endParaRPr lang="ru-RU" sz="1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3536149" y="1678769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 rot="5400000">
            <a:off x="3000364" y="3143248"/>
            <a:ext cx="307183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3438" y="1643050"/>
            <a:ext cx="3143272" cy="1071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5" idx="0"/>
          </p:cNvCxnSpPr>
          <p:nvPr/>
        </p:nvCxnSpPr>
        <p:spPr>
          <a:xfrm rot="10800000" flipV="1">
            <a:off x="1250134" y="1643050"/>
            <a:ext cx="3286193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85720" y="4714884"/>
            <a:ext cx="4143404" cy="16287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ПЕРЕХОДЯЩИЕ ОБЪЕКТЫ НА 2010 ГОД:</a:t>
            </a:r>
          </a:p>
          <a:p>
            <a:pPr algn="just"/>
            <a:r>
              <a:rPr lang="ru-RU" sz="1200" dirty="0" smtClean="0"/>
              <a:t>СТРОИТЕЛЬСТВО СОШ НА 422 МЕСТА (ПЛАНОВЫЙ СРОК СДАЧИ – ИЮЛЬ 2010 ГОДА);</a:t>
            </a:r>
          </a:p>
          <a:p>
            <a:pPr algn="just"/>
            <a:r>
              <a:rPr lang="ru-RU" sz="1200" dirty="0" smtClean="0"/>
              <a:t>РЕКОНСТРУКЦИЯ КОТЕЛЬНОЙ № 5 (ПЛАНОВЫЙ СРОК СДАЧИ – ИЮНЬ 2010 ГОДА);</a:t>
            </a:r>
          </a:p>
          <a:p>
            <a:pPr algn="just"/>
            <a:r>
              <a:rPr lang="ru-RU" sz="1200" dirty="0" smtClean="0"/>
              <a:t>БЛАГОУСТРОЙСТВО ТЕРРИТОРИИ СПОРТИВНОГО КОМПЛЕКСА НА СТАДИОНЕ «ПАРМА» (ЗАВЕРШЕНИЕ В ТЕЧЕНИЕ 2010 ГОДА) 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2285984" y="450057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5"/>
          <a:ext cx="8229600" cy="5357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4932"/>
                <a:gridCol w="1071570"/>
                <a:gridCol w="1000132"/>
                <a:gridCol w="1042966"/>
              </a:tblGrid>
              <a:tr h="4291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отклоне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</a:p>
                  </a:txBody>
                  <a:tcPr marL="68580" marR="68580" marT="0" marB="0"/>
                </a:tc>
              </a:tr>
              <a:tr h="429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строительства жилья на территории муниципального образования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206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Годовой объем ввода жилья, кв.м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9384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3152,4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-66</a:t>
                      </a:r>
                    </a:p>
                  </a:txBody>
                  <a:tcPr marL="68580" marR="68580" marT="0" marB="0" anchor="ctr"/>
                </a:tc>
              </a:tr>
              <a:tr h="222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Предоставление земельных участков под жилищное строительство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299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Площадь земельных участков, предоставленных под жилищное строительство, га 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56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документов территориального планирования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55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заключение договора на разработку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ЗДР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18603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разработка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21555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утверждение документа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28741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утверждение плана реализации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УПР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</a:tr>
              <a:tr h="21459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Совокупный размер платы за ЖКУ,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руб./ кв.м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34,9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37,41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доходной части бюджета от использования земельных участков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299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Поступление земельного налога и арендной платы за землю в консолидированный бюджет Пермского края, млн. рублей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19,1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Times New Roman"/>
                          <a:ea typeface="Times New Roman"/>
                          <a:cs typeface="Times New Roman"/>
                        </a:rPr>
                        <a:t>32,2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4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Стимулирование создания ТСЖ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Доля жилищного фонда, в котором созданы ТСЖ, ЖСК, ЖК и иные специализированные потребительские кооперативы,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-34</a:t>
                      </a:r>
                    </a:p>
                  </a:txBody>
                  <a:tcPr marL="68580" marR="68580" marT="0" marB="0" anchor="ctr"/>
                </a:tc>
              </a:tr>
              <a:tr h="429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Приведение в нормативное состояние автомобильных дорог общего пользования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9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муниципальных дорог, не отвечающих основным требованиям, %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-6,4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928669"/>
            <a:ext cx="78581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ЗАДАЧИ АДМИНИСТРАЦИИ ГОРОДА КУДЫМКАРА В СФЕРЕ ФИНАНСОВ В 2009 ГОДУ:</a:t>
            </a:r>
          </a:p>
          <a:p>
            <a:pPr algn="just"/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УВЕЛИЧЕНИЕ СОБСТВЕННЫХ ДОХОДОВ БЮДЖЕТА МУНИЦИПАЛЬНОГО ОБРАЗОВАНИЯ «ГОРОДСКОЙ ОКРУГ – ГОРОД КУДЫМКАР»;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ЭФФЕКТИВНОЕ РАСХОДОВАНИЕ БЮДЖЕТНЫХ СРЕДСТВ МУНИЦИПАЛЬНОГО ОБРАЗОВАНИЯ «ГОРОДСКОЙ ОКРУГ – ГОРОД КУДЫМКАР» </a:t>
            </a:r>
            <a:endParaRPr lang="ru-RU" sz="24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72547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ДИНАМИКА ФИНАНСИРОВАНИЯ РАСХОДОВ МУНИЦИПАЛЬНЫХ УЧРЕЖДЕНИЙ ЗДРАВООХРАНЕНИЯ ЗА 2007-2009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ДОХОДНОЙ ЧАСТИ БЮДЖЕТА МО «ГОРОДСКОЙ ОКРУГ – ГОРОД КУДЫМКАР» ЗА 2007-2009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ДОХОДНОЙ ЧАСТИ БЮДЖЕТА МО «ГОРОДСКОЙ ОКРУГ – ГОРОД КУДЫМКАР» ЗА 2008-2009 ГОДЫ, %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393689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/>
              <a:t>2008</a:t>
            </a:r>
            <a:r>
              <a:rPr lang="ru-RU" sz="2000" dirty="0" smtClean="0"/>
              <a:t> </a:t>
            </a:r>
            <a:r>
              <a:rPr lang="ru-RU" sz="2000" b="0" dirty="0" smtClean="0"/>
              <a:t>ГОД</a:t>
            </a:r>
            <a:endParaRPr lang="ru-RU" sz="2000" b="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285720" y="1928802"/>
          <a:ext cx="4040188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93689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/>
              <a:t>2009 ГОД</a:t>
            </a:r>
            <a:endParaRPr lang="ru-RU" sz="2000" b="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429124" y="1857364"/>
          <a:ext cx="4257677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РАСХОДНОЙ ЧАСТИ БЮДЖЕТА МО «ГОРОДСКОЙ ОКРУГ – ГОРОД КУДЫМКАР» ЗА 2007-2010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СТРУКТУРЫ РАСХОДНОЙ ЧАСТИ БЮДЖЕТА МО «ГОРОДСКОЙ ОКРУГ – ГОРОД КУДЫМКАР» ЗА 2007-2010 ГОДЫ, МЛН.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68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8838" y="274638"/>
            <a:ext cx="70151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ДИНАМИКА ПОКАЗАТЕЛЯ САМООБЕСПЕЧЕННОСТИ МО «ГОРОДСКОЙ ОКРУГ – ГОРОД КУДЫМКАР» ЗА 2007-2009 ГОДЫ, %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8001000" cy="741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8890"/>
                <a:gridCol w="1319628"/>
                <a:gridCol w="1319628"/>
                <a:gridCol w="1152909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Обеспеченность собственными доходами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2714620"/>
            <a:ext cx="8072494" cy="13430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Уменьшение показателя самообеспеченности за период 2007-2009 годы обусловлено превышением темпов роста расходной части бюджета (рост расходов в 2009 году к 2007 году составил – 166%) над темпами роста собственных доходов (рост собственных доходов в 2009 года к 2007 году составил – 160%)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69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ЗАДАЧА АДМИНИСТРАЦИИ ГОРОДА КУДЫМКАРА В СФЕРЕ  ОБЩЕСТВЕННОЙ БЕЗОПАСНОСТИ В 2009 ГОДУ: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ОРГАНИЗАЦИИ ОХРАНЫ ОБЩЕСТВЕННОГО ПОРЯДКА НА ТЕРРИТОРИИ ГОРОДА КУДЫМКАРА 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ДИНИМИКА ПОКАЗАТЕЛЕЙ ПРЕСТУПНОСТИ НА ТЕРРИТОРИИ ГОРОДА КУДЫМКАРА ЗА 2008-2009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59"/>
          <a:ext cx="8329642" cy="4378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9190"/>
                <a:gridCol w="1075262"/>
                <a:gridCol w="1075262"/>
                <a:gridCol w="1189928"/>
              </a:tblGrid>
              <a:tr h="3838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2008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2009 год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Рост, 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6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преступлений, 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1111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95,8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4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тяжких и особо тяжких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зарегистрированных убийств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77,8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преступления, совершенные в общественных местах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кражи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96,6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грабежи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разбои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88,9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мошеничесто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45,6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вымогательтства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57,1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8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уличная преступность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4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преступления, связанные с незаконным оборотом наркотических средств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рецидивная преступность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38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дорожно – транспортные происшествия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ПРЕСТУПНОСТИ И ПРАВОНАРУШЕНИЙ СРЕДИ УЧАЩИХСЯ ШКОЛ ГОРОДА КУДЫМКАРА ЗА 2008-2009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1" cy="382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215"/>
                <a:gridCol w="864608"/>
                <a:gridCol w="864608"/>
                <a:gridCol w="936660"/>
                <a:gridCol w="936660"/>
                <a:gridCol w="864608"/>
                <a:gridCol w="864608"/>
                <a:gridCol w="792557"/>
                <a:gridCol w="792557"/>
              </a:tblGrid>
              <a:tr h="370840">
                <a:tc rowSpan="2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Учебные заведения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Преступления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лиц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Правонарушения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/ Лица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Административные правонарушения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  <a:p>
                      <a:pPr marL="217170"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</a:p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Школа № 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9/11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14/18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827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just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Школа № 3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4/6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8/9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827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l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Школа № 5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7/8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827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just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Школа № 8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12/14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4/5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0955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l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Школа № 9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9/13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9/9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827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l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Школа-сад № 12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542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6530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2/2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68275"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l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Детсад №14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R="27305" algn="l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Детсад №17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1/1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ИТОГИ РЕАЛИЗАЦИИ МЕЖВЕДОМСТВЕННОЙ КОМПЛЕКСНОЙ ПРОГРАММЫ МО «ГОРОДСКОЙ ОКРУГ – ГОРОД КУДЫМКАР» ПО ПРОФИЛАКТИКЕ  ПРАВОНАРУШЕНИЙ НА 2009-2012 ГОДЫ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5929353"/>
                <a:gridCol w="1757346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Профинан-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сировано, тыс. рублей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Участие населения города в охране общественного порядка. Финансирование ДНД при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ОВД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229,00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Укрепление материально-технической базы отдела по делам несовершеннолетних (ОДН), в том числе: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компьютеризация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множительная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техника)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- приобретение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автотранспорта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312,5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Осуществление проверочных закупок алкогольной продукции, поощрение граждан.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Выполнение комплекса работ по оборудованию системами телевизионного наблюдения мест массового пребывания граждан, в т.ч.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- система тел.наблюдения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- монтаж оборудования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57,4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latin typeface="Times New Roman"/>
                          <a:ea typeface="Times New Roman"/>
                          <a:cs typeface="Times New Roman"/>
                        </a:rPr>
                        <a:t>630,1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ИТОГИ РЕАЛИЗАЦИИ ЦЕЛЕВОЙ ПРОГРАММЫ ПОВЫШЕНИЯ БЕЗОПАСНОСТИ ДОРОЖНОГО ДВИЖЕНИЯ НА ТЕРРИТОРИИ МО «ГОРОДСКОЙ ОКРУГ – ГОРОД КУДЫМКАР» В 2009 ГОДУ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4714908"/>
                <a:gridCol w="1214446"/>
                <a:gridCol w="1757346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Профинан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сировано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тыс.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Примечание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Пропаганда безопасности дорожного движения.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конкурсов «Безопасное колесо», «За БДД всей семьей»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Проведение конкурсов «Безопасное колесо», «За БДД всей семьей»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Мероприятия по совершенствованию организации движения транспорта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пешеходов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приобретение СГУ, САП – 4 комплекта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Повышение уровня материально-технической обеспеченности подразделения ГИБДД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1223,0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автотранспорт -  993,6 тыс. руб.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радиостанции 9 штук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99,8 тыс. руб.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оргтехника (компьютеры) 5 комплектов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129,6 тыс.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руб.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1378,0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939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ЗАБОЛЕВАЕМОСТЬ НАСЕЛЕНИЯ ГОРОДА КУДЫМКАРА ЗА 2007-2009 ГОДЫ, КОЛИЧЕСТВО СЛУЧАЕВ НА 1000 НАСЕЛЕНИЯ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2056"/>
                <a:gridCol w="1143008"/>
                <a:gridCol w="1071570"/>
                <a:gridCol w="1042966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отклоне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ния. 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Цель 1. 1. Рост численности населения города Кудымкара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Задача 1.1.3. Снижение миграционного оттока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Задача 1.1.3.1. Снижение уровня преступности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преступлений на 10 тыс. населения, ед.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354,6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-11,35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Доля учащихся, совершивших преступление в общеобразовательных учреждениях, %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-88,0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29576" cy="785818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9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607"/>
                <a:gridCol w="3079162"/>
                <a:gridCol w="5257105"/>
              </a:tblGrid>
              <a:tr h="371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программы, подпрограммы, проекта, 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 реализации программных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/>
                          <a:ea typeface="Times New Roman"/>
                          <a:cs typeface="Times New Roman"/>
                        </a:rPr>
                        <a:t>Федеральная целевая программа «Жилище»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«Обеспеченье жильем молодых семей»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Выдано 29 свидетельств, реализовано -24, срок реализации свидетельств до апреля 2010 года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Краевая Программа дополнительных мер по снижению напряженности на рынке труда в Пермском крае в 2009 году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реализации программы участвовало 12 предприятий, заключено 29 договоров, факт. численность участников составила 523 человека.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3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Программа "Развитие и поддержка малого и среднего предпринимательства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 МО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«Городской округ – город Кудымкар» на 2008-2010 годы"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Выплачена субсидия на реализацию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инвест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проектов 8 СМП  - 331,2 тыс.руб., конкурс «Бизнес – проектов», МУ «НКО «Бизнес-центр г.Кудымкара», получателями субсидий создано 50 рабочих мест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3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Целевая программа  «Содействия занятости населения муниципального образования «Городской округ – город Кудымкар» на 2009-2011 годы»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Открыты временные рабочие места для несовершеннолетних граждан в количестве 110 мест. Заработная плата выплачена в полном объеме.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6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Программа по повышению безопасности дорожного движения на территории муниципального образования городской                     округ – город Кудымкар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Проведены конкурсы «Безопасное колесо», «За безопасность дорожного движения всей семьей», приобретены сигнальные громкоговорящие устройства специального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автопатруля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укреплена материально-техническая база подразделения ГИБДД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 dirty="0">
                          <a:latin typeface="Times New Roman"/>
                          <a:ea typeface="Times New Roman"/>
                          <a:cs typeface="Times New Roman"/>
                        </a:rPr>
                        <a:t>Межведомственная комплексная Программа 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муниципального образования «Городской округ - город Кудымкар»</a:t>
                      </a:r>
                      <a:r>
                        <a:rPr lang="ru-RU" sz="1200" spc="-20" dirty="0">
                          <a:latin typeface="Times New Roman"/>
                          <a:ea typeface="Times New Roman"/>
                          <a:cs typeface="Times New Roman"/>
                        </a:rPr>
                        <a:t> по профилактике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20" dirty="0">
                          <a:latin typeface="Times New Roman"/>
                          <a:ea typeface="Times New Roman"/>
                          <a:cs typeface="Times New Roman"/>
                        </a:rPr>
                        <a:t>правонарушений 2009-2012 годы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Укреплена материально-техническая база ОДН, профинансирована деятельность ДНД, выполнен комплекс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 по установке оборудования системами телевизионного наблюдения мест массового пребывания граждан, поощрены граждане при осуществлении проверочных закупок алкогольной продукции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Целевая программа             «Развитие муниципальной системы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образования г.Кудымкара на 2009 – 2011 годы»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качества обучения, повышены результаты ЕГЭ, рост числа одаренных детей, участие в общероссийских и краевых олимпиадах, повышение квалификации педагогических работников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500990" cy="86834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1" y="1357298"/>
          <a:ext cx="8043890" cy="4357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4125821"/>
                <a:gridCol w="3303731"/>
              </a:tblGrid>
              <a:tr h="391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программы, подпрограммы, проекта, 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 реализации программных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19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Приоритетные региональные проекты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04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«Новая школа»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 образовательные учреждения приняты комиссией по готовности их к началу учебного года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79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«Качественное здравоохранение»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Лицензированы 2 медучреждения, открыт новый вид медпомощи в детской поликлинике – офтальмология, в детской поликлинике увеличен объем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стационарозамещающего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вида помощи (дневной стационар)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71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«Муниципальные дороги»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Капитально отремонтировано 2,85 км, дорог с асфальтобетонным  покрытием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55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«Приведение в нормативное состояние объектов социальной сферы»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Оснащены оборудованием и произведен ремонт в 3 учреждениях культуры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86834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24598"/>
          <a:ext cx="8115328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429156"/>
                <a:gridCol w="3000396"/>
              </a:tblGrid>
              <a:tr h="3486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программы, подпрограммы, проекта, 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 реализации программных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Инвестиционные проекты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768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средней общеобразовательной школы на 422 учащихся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Завершено строительство корпуса школы, плановый срок сдачи объекта в 2010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7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спортивного комплекса на стадионе «Парма»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декабре 2009 года введено в эксплуатацию здание (площадь – 1354,1 кв.м.)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364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рамках краевой целевой программы «Газификация Пермского края на 2008-2010 годы»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реконструкция с переводом на природный газ котельной №5, г.Кудымкар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7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наружного водопровода г.Кудымкар (ул.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Плодовоягодная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- пос.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Кирзавод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Введено в эксплуатацию 2,15 км водопровода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86834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8329641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86"/>
                <a:gridCol w="5214974"/>
                <a:gridCol w="2786081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программы, подпрограммы, проекта, 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 реализации программных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Переходящие инвестиционные проекты 2008 года, финансируемые в 2009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объекты завершены в полном объеме</a:t>
                      </a:r>
                    </a:p>
                  </a:txBody>
                  <a:tcPr marL="68580" marR="68580" marT="0" marB="0"/>
                </a:tc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Реконструкция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здания КДЦ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Реконструкция с переводом на природный газ котельной №2, г.Кудымкар;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Разработка ПСД детского сада в микрорайоне №12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Проектирование сетей газопровода низкого давления для частного сектора застройки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Распределительный газопровод к котельным №2 и № 5 Кудымкар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сетей канализации</a:t>
                      </a:r>
                      <a:b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ул. Советская - Чкалова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Реконструкция водовода от камеры переключения насосной станции 1 подъема до станции 2 подъема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наружного водопровода г.Кудымкар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83582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НАПРАВЛЕНИЯ ДЕЯТЕЛЬНОСТИ АДМИНИСТРАЦИИ ГОРОДА КУДЫМКАРА В 2010 ГОДУ: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РАЗРАБОТКА СТРАТЕГИИ РАЗВИТИЯ  МО «ГОРОДСКОЙ ОКРУГ – ГОРОД   КУДЫМКАР» НА 2010-2020 ГОДЫ;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РАЗРАБОТКА ПРОГРАММЫ СОЦИАЛЬНО – ЭКОНОМИЧЕСКОГО РАЗВИТИЯ МО «ГОРОДСКОЙ ОКРУГ – ГОРОД КУДЫМКАР» НА 2010-2015 ГОДЫ;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РАЗРАБОТКА ПРОГРАММЫ «КОМПЛЕКСНОГО РАЗВИТИЯ СИСТЕМЫ КОММУНАЛЬНОЙ ИНФРАСТРУКТУРЫ» ГОРОДА;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РАЗРАБОТКА ПРОГРАММЫ ПО ПРОФИЛАКТИКЕ СОЦИАЛЬНО – ЗНАЧИМЫХ</a:t>
            </a:r>
          </a:p>
          <a:p>
            <a:pPr marL="342900" indent="-342900" algn="just"/>
            <a:r>
              <a:rPr lang="ru-RU" dirty="0" smtClean="0"/>
              <a:t>ЗАБОЛЕВАНИЙ, НАРКОМАНИИ, АЛКОГОЛИЗМА, ТАБАКОКУРЕНИЯ,</a:t>
            </a:r>
          </a:p>
          <a:p>
            <a:pPr marL="342900" indent="-342900" algn="just"/>
            <a:r>
              <a:rPr lang="ru-RU" dirty="0" smtClean="0"/>
              <a:t>ПРЕДУПРЕЖДЕНИЮ РАСПРОСТРАНЕНИЯ НА  ТЕРРИТОРИИ ГОРОДА ЗАБОЛЕВАНИЯ,</a:t>
            </a:r>
          </a:p>
          <a:p>
            <a:pPr marL="342900" indent="-342900" algn="just"/>
            <a:r>
              <a:rPr lang="ru-RU" dirty="0" smtClean="0"/>
              <a:t>ВЫЗЫВАЕМОГО ВИРУСОМ ИММУНОДЕФИЦИТА ЧЕЛОВЕКА И ПРОФИЛАКТИКЕ</a:t>
            </a:r>
          </a:p>
          <a:p>
            <a:pPr marL="342900" indent="-342900" algn="just"/>
            <a:r>
              <a:rPr lang="ru-RU" dirty="0" smtClean="0"/>
              <a:t>СЕРДЕЧНО – СОСУДИТСТЫХ ЗАБОЛЕВАНИЙ;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РАЗРАБОТКА ПРОГРАММЫ РАЗВИТИЯ И ПОДДЕРЖКАИ МАЛОГО И СРЕДНЕГО</a:t>
            </a:r>
          </a:p>
          <a:p>
            <a:pPr marL="342900" indent="-342900" algn="just"/>
            <a:r>
              <a:rPr lang="ru-RU" dirty="0" smtClean="0"/>
              <a:t>ПРЕДПРИНИМАТЕЛЬСТВА НА ТЕРРИТОРИИ ГОРОДА НА 2011-2015 ГОДЫ;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УЧАСТИЕ В КРЕВОМ КОНКУРСЕ МУНИЦИПАЛЬНЫХ ПРОГРАММ ПО РАЗВИТИЮ</a:t>
            </a:r>
          </a:p>
          <a:p>
            <a:pPr marL="342900" indent="-342900" algn="just"/>
            <a:r>
              <a:rPr lang="ru-RU" dirty="0" smtClean="0"/>
              <a:t>ПРЕДПРИНИМАТЕЛЬСТВА;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ОРГАНИЗАЦИЯ И ПРОВЕДЕНИЕ ОБЩЕСТВЕННЫХ РАБОТ НА ТЕРРИТОРИ ГОРОДА;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УЧАСТИЕ В ПНП «ЗДОРОВЬЕ» И ПНП «ДОСТОЙНОЕ ЖИЛЬЕ ГРАЖДАНАМ</a:t>
            </a:r>
          </a:p>
          <a:p>
            <a:pPr marL="342900" indent="-342900" algn="just"/>
            <a:r>
              <a:rPr lang="ru-RU" dirty="0" smtClean="0"/>
              <a:t>РОССИИ»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dirty="0" smtClean="0"/>
              <a:t>УЧАСТИЕ В ПРИОРИТЕТНЫХ РЕГИОНАЛЬНЫХ И ИНВЕСТИЦИОННЫХ ПРОЕКТАХ.</a:t>
            </a:r>
          </a:p>
          <a:p>
            <a:pPr marL="342900" indent="-342900" algn="just">
              <a:buAutoNum type="arabicPeriod" startAt="4"/>
            </a:pPr>
            <a:endParaRPr lang="ru-RU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64294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0112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ОБ УЧАСТИИ МО «ГОРОДСКОЙ ОКРУГ – ГОРОД КУДЫМКАР» В 2010 ГОДУ В ПРИОРИТЕТНЫХ РЕГИОНАЛЬНЫХ И ИНВЕСТИЦИОННЫХ ПРОЕКТАХ, ТЫС. РУБЛЕЙ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8229600" cy="5226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6304"/>
                <a:gridCol w="928694"/>
                <a:gridCol w="1285884"/>
                <a:gridCol w="1328718"/>
              </a:tblGrid>
              <a:tr h="285737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проекта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Предусмотрено в бюджете на 2010 год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краевой бюджет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местный бюджет</a:t>
                      </a:r>
                    </a:p>
                  </a:txBody>
                  <a:tcPr marL="68580" marR="68580" marT="0" marB="0"/>
                </a:tc>
              </a:tr>
              <a:tr h="2416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Всего по региональным проектам, в том числе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22616,9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16962,7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5654,2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«Новая школа»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11264,0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8448,0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2816,0</a:t>
                      </a: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«Качественное здравоохранение»,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125,0</a:t>
                      </a: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городская поликлиника (выполнение предписаний надзорных органов)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125,0</a:t>
                      </a:r>
                    </a:p>
                  </a:txBody>
                  <a:tcPr marL="68580" marR="68580" marT="0" marB="0"/>
                </a:tc>
              </a:tr>
              <a:tr h="2700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«Достойное жилье»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1544,0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1158,0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386,0</a:t>
                      </a: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«Муниципальные дороги»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8000,0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6000,0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2000,0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«Приведение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нормативное состояние объектов социальной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сферы»,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1308,9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981,7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327,2</a:t>
                      </a:r>
                    </a:p>
                  </a:txBody>
                  <a:tcPr marL="68580" marR="68580" marT="0" marB="0"/>
                </a:tc>
              </a:tr>
              <a:tr h="2700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МУК «Стадион «Парма» (оснащение инвентарем)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445,3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148,4</a:t>
                      </a:r>
                    </a:p>
                  </a:txBody>
                  <a:tcPr marL="68580" marR="68580" marT="0" marB="0"/>
                </a:tc>
              </a:tr>
              <a:tr h="43777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МОУ ДОД «Детская школа искусств» (оснащение оборудованием, инвентарем)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</a:p>
                  </a:txBody>
                  <a:tcPr marL="68580" marR="68580" marT="0" marB="0"/>
                </a:tc>
              </a:tr>
              <a:tr h="1986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нераспределенные средства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575,0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431,4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143,8</a:t>
                      </a:r>
                    </a:p>
                  </a:txBody>
                  <a:tcPr marL="68580" marR="68580" marT="0" marB="0"/>
                </a:tc>
              </a:tr>
              <a:tr h="3143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Всего по инвестиционным проектам, в том числе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59686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24986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34700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средней общеобразовательной школы на 422 места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42224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12497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29727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Строительство сетей газопровода низкого давления для частного сектора застройки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5316,0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3987,0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1329,0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Реконструкция гидротехнического сооружения - пруд в городе Кудымкаре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12146,0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8502,0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3644,0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ПЕРВИЧНОЙ ЗАБОЛЕВАЕМОСТИ В 2009 ГОДУ, %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32"/>
          <a:ext cx="8229600" cy="5268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ЗАБОЛЕВАЕМОСТЬ НАСЕЛЕНИЯ ГОРОДА КУДЫМКАРА ТУБЕРКУЛЕЗОМ   ЗА 2007-2009 ГОДЫ, ЧЕЛОВЕК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ДИНАМИКА</a:t>
            </a:r>
            <a:r>
              <a:rPr lang="ru-RU" sz="2400" dirty="0" smtClean="0"/>
              <a:t> </a:t>
            </a:r>
            <a:r>
              <a:rPr lang="ru-RU" sz="2000" dirty="0" smtClean="0"/>
              <a:t>СМЕРТНОСТИ ЖИТЕЛЕЙ ГОРОДА КУДЫМКАРА                              ЗА 2007-2009 ГОДЫ,ЧЕЛОВЕК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</TotalTime>
  <Words>4959</Words>
  <Application>Microsoft Office PowerPoint</Application>
  <PresentationFormat>Экран (4:3)</PresentationFormat>
  <Paragraphs>1521</Paragraphs>
  <Slides>66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Тема Office</vt:lpstr>
      <vt:lpstr>ОТЧЕТ ГЛАВЫ АДМИНИСТРАЦИИ ГОРОДА КУДЫМКАРА О ДЕЯТЕЛЬНОСТИ АДМИНИСТРАЦИИ, СОЦИАЛЬНО – ЭКОНОМИЧЕСКОМ ПОЛОЖЕНИИ МУНИЦИПАЛЬНОГО ОБРАЗОВАНИЯ «ГОРОДСКОЙ ОКРУГ – ГОРОД КУДЫМКАР» ЗА 2009 ГОД</vt:lpstr>
      <vt:lpstr>ДЕМОГРАФИЧЕСКАЯ СИТУАЦИЯ ГОРОДА КУДЫМКАРА ЗА                 2007-2009 ГОДЫ, ЧЕЛОВЕК</vt:lpstr>
      <vt:lpstr>ДИНАМИКА ПОЛОВОЗРАСТНОЙ СТРУКТУРЫ НАСЕЛЕНИЯ ГОРОДА КУДЫМКАРА ЗА 2007-2009 ГОДЫ, ТЫС. ЧЕЛОВЕК</vt:lpstr>
      <vt:lpstr>Слайд 4</vt:lpstr>
      <vt:lpstr>ДИНАМИКА ФИНАНСИРОВАНИЯ РАСХОДОВ МУНИЦИПАЛЬНЫХ УЧРЕЖДЕНИЙ ЗДРАВООХРАНЕНИЯ ЗА 2007-2009 ГОДЫ, МЛН. РУБЛЕЙ</vt:lpstr>
      <vt:lpstr>ЗАБОЛЕВАЕМОСТЬ НАСЕЛЕНИЯ ГОРОДА КУДЫМКАРА ЗА 2007-2009 ГОДЫ, КОЛИЧЕСТВО СЛУЧАЕВ НА 1000 НАСЕЛЕНИЯ</vt:lpstr>
      <vt:lpstr>СТРУКТУРА ПЕРВИЧНОЙ ЗАБОЛЕВАЕМОСТИ В 2009 ГОДУ, %</vt:lpstr>
      <vt:lpstr>ЗАБОЛЕВАЕМОСТЬ НАСЕЛЕНИЯ ГОРОДА КУДЫМКАРА ТУБЕРКУЛЕЗОМ   ЗА 2007-2009 ГОДЫ, ЧЕЛОВЕК</vt:lpstr>
      <vt:lpstr>ДИНАМИКА СМЕРТНОСТИ ЖИТЕЛЕЙ ГОРОДА КУДЫМКАРА                              ЗА 2007-2009 ГОДЫ,ЧЕЛОВЕК</vt:lpstr>
      <vt:lpstr>СТРУКТУРА СМЕРТНОСТИ ЗА 2008-2009 ГОДЫ, %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Слайд 13</vt:lpstr>
      <vt:lpstr>ДИНАМИКА ПОКАЗАТЕЛЕЙ МУНИЦИПАЛЬНОЙ СИСТЕМЫ ОБРАЗОВАНИЯ ГОРОДА КУДЫМКАРА ЗА 2007-2009 ГОДЫ</vt:lpstr>
      <vt:lpstr>РЕЗУЛЬТАТЫ ЕДИНОГО ГОСУДАРСТВЕННОГО ЭКЗАМЕНА ВЫПУСКНИКОВ  ШКОЛ ГОРОДА ЗА 2008-2009 ГОДЫ</vt:lpstr>
      <vt:lpstr>ДИНАМИКА РАСХОДОВ НА СОДЕРЖАНИЕ УЧРЕЖДЕНИЙ ОБРАЗОВАНИЯ В РАСЧЕТЕ НА 1 УЧЕНИКА ЗА 2007-2009 ГОДЫ,    ТЫС. РУБЛЕЙ</vt:lpstr>
      <vt:lpstr>ДИНАМИКА СТРУКТУРЫ РАСХОДОВ МУНИЦИПАЛЬНОЙ СИСТЕМЫ ОБРАЗОВАНИЯ ГОРОДА КУДЫМКАРА ЗА 2007-2009 ГОДЫ, МЛН. РУБЛЕЙ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Слайд 20</vt:lpstr>
      <vt:lpstr>ДИНАМИКА ПОКАЗАТЕЛЕЙ ДЕЯТЕЛЬНОСТИ МУНИЦИПАЛЬНЫХ УЧРЕЖДЕНИЙ КУЛЬТУРЫ ЗА 2007-2009 ГОДЫ</vt:lpstr>
      <vt:lpstr>ДИНАМИКА СТРУКТУРЫ РАСХОДОВ БЮДЖЕТА МУНИЦИПАЛЬНОГО ОБРАЗОВАНИЯ «ГОРОДСКОЙ ОКРУГ – ГОРОД КУДЫМКАР» ПО РАЗДЕЛУ «КУЛЬТУРА» ЗА 2007-2009 ГОДЫ, МЛН. РУБЛЕЙ</vt:lpstr>
      <vt:lpstr>УСПЕХИ И ДОСТИЖЕНИЯ В СФЕРЕ КУЛЬТУРЫ В 2009 ГОДУ  (коллективы МУК КДЦ)</vt:lpstr>
      <vt:lpstr>УСПЕХИ И ДОСТИЖЕНИЯ В СФЕРЕ КУЛЬТУРЫ В 2009 ГОДУ  (участие коллективов МОУ ДОД «ДЕТСКАЯ ШКОЛА ИСКУССТВ» в фестивалях, конкурсах)</vt:lpstr>
      <vt:lpstr>ДИНАМИКА ПОКАЗАТЕЛЕЙ ДЕЯТЕЛЬНОСТИ МУНИЦИПАЛЬНЫХ УЧРЕЖДЕНИЙ ФИЗИЧЕСКОЙ КУЛЬТУРЫ И СПОРТА ЗА 2007-2009 ГОДЫ</vt:lpstr>
      <vt:lpstr>ДИНАМИКА СТРУКТУРЫ РАСХОДОВ БЮДЖЕТА МУНИЦИПАЛЬНОГО ОБРАЗОВАНИЯ «ГОРОДСКОЙ ОКРУГ – ГОРОД КУДЫМКАР» ПО РАЗДЕЛУ «ФИЗИЧЕСКАЯ КУЛЬТУРА И СПОРТ» ЗА 2007-2009 ГОДЫ, МЛН. РУБЛЕЙ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Слайд 28</vt:lpstr>
      <vt:lpstr>СТРУКТУРА ОБОРОТА ОРГАНИЗАЦИЙ ГОРОДА КУДЫМКАРА В 2009 ГОДУ</vt:lpstr>
      <vt:lpstr>ДИНАМИКА СТРУКТУРЫ ОБОРОТА КРУПНЫХ И СРЕДНИХ ПРЕДПРИЯТИЙ ГОРОДА КУДЫМКАРА ЗА 2007-2009 ГОДЫ, %</vt:lpstr>
      <vt:lpstr>СТРУКТУРА ПРОМЫШЛЕННОГО ПРОИЗВОДСТВА ПРЕДПРИЯТИЙ ГОРОДА КУДЫМКАРА ЗА 2007-2009 ГОДЫ, %</vt:lpstr>
      <vt:lpstr>ДИНАМИКА ИНДЕКСА ПРОМЫШЛЕННОГО ПРОИЗВОДСТВА ПРЕДПРИЯТИЙ ГОРОДА КУДЫМКАРА ЗА 2007-2009 ГОДЫ, %</vt:lpstr>
      <vt:lpstr>ДИНАМИКА ОБЪЕМА ИНВЕСТИЦИЙ НА ДУШУ НАСЕЛЕНИЯ ЗА 2007-2009 ГОДЫ, ТЫС. РУБЛЕЙ  (В СОПОСТАВИМЫХ УСЛОВИЯХ: БЕЗ ИНВЕСТИЦИОННЫХ РАСХОДОВ НА СТРОИТЕЛЬСТВО ГАЗОПРОВОДА – ОТВОДА ОЧЕР-КУДЫМКАР-КУПРОС И АВТОДОРОГИ ПЕРМЬ-КУДЫМКАР-СЫКТЫВКАР)</vt:lpstr>
      <vt:lpstr>Слайд 34</vt:lpstr>
      <vt:lpstr>ДИНАМИКА ПОКАЗАТЕЛЯ ДОЛИ ЕНВД  В ОБЩЕЙ СУММЕ СОБСТВЕННЫХ ДОХОДОВ БЮДЖЕТА МУНИЦИПАЛЬНОГО ОБРАЗОВАНИЯ «ГОРОДСКОЙ ОКРУГ – ГОРОД КУДЫМКАР», %</vt:lpstr>
      <vt:lpstr>СТРУКТУРА ВЫСВОБОЖДЕННЫХ РАБОТНИКОВ КРУПНЫХ И СРЕДНИХ ПРЕДПРИЯТИЙ ГОРОДА КУДЫМКАРА В 2009 ГОДУ, ЧЕЛОВЕК</vt:lpstr>
      <vt:lpstr>ДИНАМИКА ЧИСЛЕННОСТИ БЕЗРАБОТНЫХ ЗАРЕГИСТРОВАННЫХ В ГУ ЦЗН ГОРОДА КУДЫМКАРА ЗА 2007-2009 ГОДЫ, ЧЕЛОВЕК</vt:lpstr>
      <vt:lpstr>Слайд 38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Слайд 40</vt:lpstr>
      <vt:lpstr>АНАЛИЗ СИТУАЦИИ В СФЕРЕ ГРАДОСТРОИТЕЛЬСТВА ГОРОДА КУДЫМКАРА ЗА 2007-2009 ГОДЫ</vt:lpstr>
      <vt:lpstr>ЗАТРАТЫ НА РЕМОНТ МУНИЦИПАЛЬНЫХ ДОРОГ ГОРОДА КУДЫМКАРА   ЗА 2007-2009 ГОДЫ </vt:lpstr>
      <vt:lpstr>РЕЗУЛЬТАТЫ УЧАСТИЯ МО «ГОРОДСКОЙ ОКРУГ – ГОРОД КУДЫМКАР» В КЦП «ГАЗИФИКАЦИЯ ПЕРМСКОГО КРАЯ НА 2008-2010 ГОДЫ»</vt:lpstr>
      <vt:lpstr>ПЛОЩАДЬ ОБЪЕКТОВ РЕКРЕАЦИОННОЙ ЗОНЫ ТЕРРИТОРИИ ГОРОДА КУДЫМКАРА ЗА 2007-2009 ГОДЫ</vt:lpstr>
      <vt:lpstr>ОБЪЕМ ВЫВОЗА И УТИЛИЗАЦИИ ТВЕРДЫХ БЫТОВЫХ ОТХОДОВ                      ЗА 2007-2009 ГОДЫ, тыс. м3</vt:lpstr>
      <vt:lpstr>НАЛИЧИЕ ТСЖ, УПРАВЛЯЮЩИХ КОМПАНИЙ НА ТЕРРИТОРИИ ГОРОДА КУДЫМКАРА</vt:lpstr>
      <vt:lpstr>ИНВЕСТИЦИОННЫЕ ПРОЕКТЫ, РЕАЛИЗУЕМЫЕ НА ТЕРРИТОРИИ ГОРОДА КУДЫМКАРА В 2009 ГОДУ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Слайд 49</vt:lpstr>
      <vt:lpstr>ДИНАМИКА ДОХОДНОЙ ЧАСТИ БЮДЖЕТА МО «ГОРОДСКОЙ ОКРУГ – ГОРОД КУДЫМКАР» ЗА 2007-2009 ГОДЫ, МЛН. РУБЛЕЙ</vt:lpstr>
      <vt:lpstr>СТРУКТУРА ДОХОДНОЙ ЧАСТИ БЮДЖЕТА МО «ГОРОДСКОЙ ОКРУГ – ГОРОД КУДЫМКАР» ЗА 2008-2009 ГОДЫ, %</vt:lpstr>
      <vt:lpstr>ДИНАМИКА РАСХОДНОЙ ЧАСТИ БЮДЖЕТА МО «ГОРОДСКОЙ ОКРУГ – ГОРОД КУДЫМКАР» ЗА 2007-2010 ГОДЫ, МЛН. РУБЛЕЙ</vt:lpstr>
      <vt:lpstr>ДИНАМИКА СТРУКТУРЫ РАСХОДНОЙ ЧАСТИ БЮДЖЕТА МО «ГОРОДСКОЙ ОКРУГ – ГОРОД КУДЫМКАР» ЗА 2007-2010 ГОДЫ, МЛН. РУБЛЕЙ</vt:lpstr>
      <vt:lpstr>ДИНАМИКА ПОКАЗАТЕЛЯ САМООБЕСПЕЧЕННОСТИ МО «ГОРОДСКОЙ ОКРУГ – ГОРОД КУДЫМКАР» ЗА 2007-2009 ГОДЫ, %</vt:lpstr>
      <vt:lpstr>Слайд 55</vt:lpstr>
      <vt:lpstr>ДИНИМИКА ПОКАЗАТЕЛЕЙ ПРЕСТУПНОСТИ НА ТЕРРИТОРИИ ГОРОДА КУДЫМКАРА ЗА 2008-2009 ГОДЫ</vt:lpstr>
      <vt:lpstr>АНАЛИЗ ПРЕСТУПНОСТИ И ПРАВОНАРУШЕНИЙ СРЕДИ УЧАЩИХСЯ ШКОЛ ГОРОДА КУДЫМКАРА ЗА 2008-2009 ГОДЫ</vt:lpstr>
      <vt:lpstr>ИТОГИ РЕАЛИЗАЦИИ МЕЖВЕДОМСТВЕННОЙ КОМПЛЕКСНОЙ ПРОГРАММЫ МО «ГОРОДСКОЙ ОКРУГ – ГОРОД КУДЫМКАР» ПО ПРОФИЛАКТИКЕ  ПРАВОНАРУШЕНИЙ НА 2009-2012 ГОДЫ</vt:lpstr>
      <vt:lpstr>ИТОГИ РЕАЛИЗАЦИИ ЦЕЛЕВОЙ ПРОГРАММЫ ПОВЫШЕНИЯ БЕЗОПАСНОСТИ ДОРОЖНОГО ДВИЖЕНИЯ НА ТЕРРИТОРИИ МО «ГОРОДСКОЙ ОКРУГ – ГОРОД КУДЫМКАР» В 2009 ГОДУ</vt:lpstr>
      <vt:lpstr>АНАЛИЗ ИСПОЛНЕНИЯ ЦЕЛЕВЫХ ПОКАЗАТЕЛЕЙ УСТАНОВЛЕННЫХ СОГЛАШЕНИЕМ О ВЗАИМОДЕЙСТВИИ МЕЖДУ ПРАВИТЕЛЬСТВОМ ПЕРМСКОГО КРАЯ И МО «ГОРОДСКОЙ ОКРУГ – ГОРОД КУДЫМКАР»</vt:lpstr>
      <vt:lpstr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vt:lpstr>
      <vt:lpstr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 </vt:lpstr>
      <vt:lpstr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vt:lpstr>
      <vt:lpstr>ИТОГИ РЕАЛИЗАЦИИ ФЕДЕРАЛЬНЫХ, КРАЕВЫХ, МУНИЦИПАЛЬНЫХ ЦЕЛЕВЫХ ПРОГРАММ, ПРИОРИТЕТНЫХ РЕГИОНАЛЬНЫХ ПРОЕКТОВ И ИНЫЕСТИЦИОННЫХ ПРОЕКТОВ В 2009 ГОДУ НА ТЕРРИТОРИИ ГОРОДА КУДЫМКАРА</vt:lpstr>
      <vt:lpstr>Слайд 65</vt:lpstr>
      <vt:lpstr>ИНФОРМАЦИЯ ОБ УЧАСТИИ МО «ГОРОДСКОЙ ОКРУГ – ГОРОД КУДЫМКАР» В 2010 ГОДУ В ПРИОРИТЕТНЫХ РЕГИОНАЛЬНЫХ И ИНВЕСТИЦИОННЫХ ПРОЕКТАХ, ТЫС. РУБЛЕЙ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«ОБ ИТОГАХ ДЕЯТЕЛЬНОСТИ АДМИНИСТРАЦИИ ГОРОДА КУДЫМКАРА ЗА 2009 ГОД»</dc:title>
  <dc:creator>User</dc:creator>
  <cp:lastModifiedBy>User</cp:lastModifiedBy>
  <cp:revision>178</cp:revision>
  <dcterms:created xsi:type="dcterms:W3CDTF">2010-03-29T04:19:53Z</dcterms:created>
  <dcterms:modified xsi:type="dcterms:W3CDTF">2010-10-29T05:13:18Z</dcterms:modified>
</cp:coreProperties>
</file>